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87" r:id="rId4"/>
    <p:sldId id="290" r:id="rId5"/>
    <p:sldId id="315" r:id="rId6"/>
    <p:sldId id="291" r:id="rId7"/>
    <p:sldId id="314" r:id="rId8"/>
    <p:sldId id="294" r:id="rId9"/>
    <p:sldId id="289" r:id="rId10"/>
    <p:sldId id="318" r:id="rId11"/>
    <p:sldId id="316" r:id="rId12"/>
    <p:sldId id="317" r:id="rId13"/>
    <p:sldId id="319" r:id="rId14"/>
    <p:sldId id="298" r:id="rId15"/>
    <p:sldId id="305" r:id="rId16"/>
    <p:sldId id="306" r:id="rId17"/>
    <p:sldId id="307" r:id="rId18"/>
    <p:sldId id="300" r:id="rId19"/>
    <p:sldId id="311" r:id="rId20"/>
    <p:sldId id="299" r:id="rId21"/>
    <p:sldId id="301" r:id="rId22"/>
    <p:sldId id="312" r:id="rId23"/>
    <p:sldId id="313" r:id="rId24"/>
    <p:sldId id="288" r:id="rId25"/>
    <p:sldId id="25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27"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61" d="100"/>
          <a:sy n="61" d="100"/>
        </p:scale>
        <p:origin x="-1626" y="-204"/>
      </p:cViewPr>
      <p:guideLst>
        <p:guide orient="horz" pos="527"/>
        <p:guide pos="1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9C112-C81A-4882-86E5-F082C0111188}" type="datetimeFigureOut">
              <a:rPr lang="pt-BR" smtClean="0"/>
              <a:pPr/>
              <a:t>21/11/2017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2BDF5-C925-43BE-9657-F696ACA99206}" type="slidenum">
              <a:rPr lang="pt-BR" smtClean="0"/>
              <a:pPr/>
              <a:t>‹nº›</a:t>
            </a:fld>
            <a:endParaRPr lang="pt-BR"/>
          </a:p>
        </p:txBody>
      </p:sp>
    </p:spTree>
    <p:extLst>
      <p:ext uri="{BB962C8B-B14F-4D97-AF65-F5344CB8AC3E}">
        <p14:creationId xmlns:p14="http://schemas.microsoft.com/office/powerpoint/2010/main" val="359861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ap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0840" y="1460161"/>
            <a:ext cx="4342478" cy="1666439"/>
          </a:xfrm>
        </p:spPr>
        <p:txBody>
          <a:bodyPr anchor="b"/>
          <a:lstStyle/>
          <a:p>
            <a:r>
              <a:rPr lang="x-none" dirty="0"/>
              <a:t>CLICK TO EDIT MASTER TITLE STYLE</a:t>
            </a:r>
            <a:endParaRPr lang="en-US" dirty="0"/>
          </a:p>
        </p:txBody>
      </p:sp>
      <p:sp>
        <p:nvSpPr>
          <p:cNvPr id="3" name="Subtitle 2"/>
          <p:cNvSpPr>
            <a:spLocks noGrp="1"/>
          </p:cNvSpPr>
          <p:nvPr>
            <p:ph type="subTitle" idx="1"/>
          </p:nvPr>
        </p:nvSpPr>
        <p:spPr>
          <a:xfrm>
            <a:off x="778880" y="3126600"/>
            <a:ext cx="4353079" cy="1297080"/>
          </a:xfrm>
        </p:spPr>
        <p:txBody>
          <a:bodyPr>
            <a:normAutofit/>
          </a:bodyPr>
          <a:lstStyle>
            <a:lvl1pPr marL="0" indent="0" algn="l">
              <a:buNone/>
              <a:defRPr sz="20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a:xfrm>
            <a:off x="780840" y="3908540"/>
            <a:ext cx="2133600" cy="365125"/>
          </a:xfrm>
        </p:spPr>
        <p:txBody>
          <a:bodyPr/>
          <a:lstStyle/>
          <a:p>
            <a:fld id="{BADBCDFD-63B6-5541-8DA2-DBFC4073845B}" type="datetimeFigureOut">
              <a:rPr lang="en-US" smtClean="0"/>
              <a:pPr/>
              <a:t>11/21/2017</a:t>
            </a:fld>
            <a:endParaRPr lang="en-US"/>
          </a:p>
        </p:txBody>
      </p:sp>
    </p:spTree>
    <p:extLst>
      <p:ext uri="{BB962C8B-B14F-4D97-AF65-F5344CB8AC3E}">
        <p14:creationId xmlns:p14="http://schemas.microsoft.com/office/powerpoint/2010/main" val="52245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266985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1797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424096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izaca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775" y="2480180"/>
            <a:ext cx="6009080" cy="1362075"/>
          </a:xfrm>
          <a:ln>
            <a:noFill/>
          </a:ln>
        </p:spPr>
        <p:txBody>
          <a:bodyPr anchor="t"/>
          <a:lstStyle>
            <a:lvl1pPr algn="l">
              <a:defRPr sz="3200" b="0" cap="all">
                <a:solidFill>
                  <a:schemeClr val="bg1"/>
                </a:solidFill>
              </a:defRPr>
            </a:lvl1pPr>
          </a:lstStyle>
          <a:p>
            <a:r>
              <a:rPr lang="x-none" dirty="0"/>
              <a:t>obrigado</a:t>
            </a:r>
            <a:endParaRPr lang="en-US" dirty="0"/>
          </a:p>
        </p:txBody>
      </p:sp>
    </p:spTree>
    <p:extLst>
      <p:ext uri="{BB962C8B-B14F-4D97-AF65-F5344CB8AC3E}">
        <p14:creationId xmlns:p14="http://schemas.microsoft.com/office/powerpoint/2010/main" val="363752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n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2013" y="1337358"/>
            <a:ext cx="8229600" cy="1143000"/>
          </a:xfrm>
        </p:spPr>
        <p:txBody>
          <a:bodyPr/>
          <a:lstStyle/>
          <a:p>
            <a:r>
              <a:rPr lang="x-none" dirty="0"/>
              <a:t>CLICK TO EDIT MASTER TITLE STYLE</a:t>
            </a:r>
            <a:endParaRPr lang="en-US" dirty="0"/>
          </a:p>
        </p:txBody>
      </p:sp>
      <p:sp>
        <p:nvSpPr>
          <p:cNvPr id="3" name="Content Placeholder 2"/>
          <p:cNvSpPr>
            <a:spLocks noGrp="1"/>
          </p:cNvSpPr>
          <p:nvPr>
            <p:ph idx="1"/>
          </p:nvPr>
        </p:nvSpPr>
        <p:spPr>
          <a:xfrm>
            <a:off x="862013" y="2611080"/>
            <a:ext cx="6970131" cy="2992289"/>
          </a:xfrm>
        </p:spPr>
        <p:txBody>
          <a:bodyPr/>
          <a:lstStyle>
            <a:lvl1pPr marL="342900" indent="-342900">
              <a:buFont typeface="Wingdings" charset="2"/>
              <a:buChar char="§"/>
              <a:defRPr/>
            </a:lvl1pPr>
            <a:lvl2pPr marL="742950" indent="-285750">
              <a:buFont typeface="Wingdings" charset="2"/>
              <a:buChar char="§"/>
              <a:defRPr/>
            </a:lvl2pPr>
            <a:lvl3pPr marL="1143000" indent="-228600">
              <a:buFont typeface="Wingdings" charset="2"/>
              <a:buChar char="§"/>
              <a:defRPr/>
            </a:lvl3pPr>
            <a:lvl4pPr marL="1600200" indent="-228600">
              <a:buFont typeface="Wingdings" charset="2"/>
              <a:buChar char="§"/>
              <a:defRPr/>
            </a:lvl4pPr>
            <a:lvl5pPr marL="2057400" indent="-228600">
              <a:buFont typeface="Wingdings"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346831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re_sessa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775" y="2480180"/>
            <a:ext cx="6009080" cy="1362075"/>
          </a:xfrm>
          <a:ln>
            <a:noFill/>
          </a:ln>
        </p:spPr>
        <p:txBody>
          <a:bodyPr anchor="t"/>
          <a:lstStyle>
            <a:lvl1pPr algn="l">
              <a:defRPr sz="3200" b="0" cap="all">
                <a:solidFill>
                  <a:schemeClr val="bg1"/>
                </a:solidFill>
              </a:defRPr>
            </a:lvl1pPr>
          </a:lstStyle>
          <a:p>
            <a:r>
              <a:rPr lang="x-none" dirty="0"/>
              <a:t>Click to edit Master title style</a:t>
            </a:r>
            <a:endParaRPr lang="en-US" dirty="0"/>
          </a:p>
        </p:txBody>
      </p:sp>
    </p:spTree>
    <p:extLst>
      <p:ext uri="{BB962C8B-B14F-4D97-AF65-F5344CB8AC3E}">
        <p14:creationId xmlns:p14="http://schemas.microsoft.com/office/powerpoint/2010/main" val="182492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ase_destaq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775" y="3471631"/>
            <a:ext cx="6009080" cy="1362075"/>
          </a:xfrm>
          <a:ln>
            <a:noFill/>
          </a:ln>
        </p:spPr>
        <p:txBody>
          <a:bodyPr anchor="t"/>
          <a:lstStyle>
            <a:lvl1pPr algn="l">
              <a:defRPr sz="3200" b="0" cap="all">
                <a:solidFill>
                  <a:schemeClr val="bg1"/>
                </a:solidFill>
              </a:defRPr>
            </a:lvl1pPr>
          </a:lstStyle>
          <a:p>
            <a:r>
              <a:rPr lang="x-none" dirty="0"/>
              <a:t>Click to edit Master title style</a:t>
            </a:r>
            <a:endParaRPr lang="en-US" dirty="0"/>
          </a:p>
        </p:txBody>
      </p:sp>
    </p:spTree>
    <p:extLst>
      <p:ext uri="{BB962C8B-B14F-4D97-AF65-F5344CB8AC3E}">
        <p14:creationId xmlns:p14="http://schemas.microsoft.com/office/powerpoint/2010/main" val="239720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217478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233171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21588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263679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ADBCDFD-63B6-5541-8DA2-DBFC4073845B}" type="datetimeFigureOut">
              <a:rPr lang="en-US" smtClean="0"/>
              <a:pPr/>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46088-9281-B141-B7C9-243899793854}" type="slidenum">
              <a:rPr lang="en-US" smtClean="0"/>
              <a:pPr/>
              <a:t>‹nº›</a:t>
            </a:fld>
            <a:endParaRPr lang="en-US"/>
          </a:p>
        </p:txBody>
      </p:sp>
    </p:spTree>
    <p:extLst>
      <p:ext uri="{BB962C8B-B14F-4D97-AF65-F5344CB8AC3E}">
        <p14:creationId xmlns:p14="http://schemas.microsoft.com/office/powerpoint/2010/main" val="10501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BCDFD-63B6-5541-8DA2-DBFC4073845B}" type="datetimeFigureOut">
              <a:rPr lang="en-US" smtClean="0"/>
              <a:pPr/>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46088-9281-B141-B7C9-243899793854}" type="slidenum">
              <a:rPr lang="en-US" smtClean="0"/>
              <a:pPr/>
              <a:t>‹nº›</a:t>
            </a:fld>
            <a:endParaRPr lang="en-US"/>
          </a:p>
        </p:txBody>
      </p:sp>
    </p:spTree>
    <p:extLst>
      <p:ext uri="{BB962C8B-B14F-4D97-AF65-F5344CB8AC3E}">
        <p14:creationId xmlns:p14="http://schemas.microsoft.com/office/powerpoint/2010/main" val="114991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457200" rtl="0" eaLnBrk="1" latinLnBrk="0" hangingPunct="1">
        <a:spcBef>
          <a:spcPct val="0"/>
        </a:spcBef>
        <a:buNone/>
        <a:defRPr sz="2400" kern="1200" spc="6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0720" y="3291840"/>
            <a:ext cx="7711440" cy="1897228"/>
          </a:xfrm>
        </p:spPr>
        <p:txBody>
          <a:bodyPr/>
          <a:lstStyle/>
          <a:p>
            <a:pPr algn="r"/>
            <a:r>
              <a:rPr lang="pt-BR" b="1" spc="600" dirty="0"/>
              <a:t>REFORMA TRABALHISTA </a:t>
            </a:r>
          </a:p>
          <a:p>
            <a:pPr algn="r"/>
            <a:r>
              <a:rPr lang="en-US" sz="1400" b="1" spc="600" dirty="0">
                <a:solidFill>
                  <a:srgbClr val="C86B24"/>
                </a:solidFill>
              </a:rPr>
              <a:t>21/11/2017</a:t>
            </a:r>
          </a:p>
          <a:p>
            <a:pPr algn="r"/>
            <a:r>
              <a:rPr lang="pt-BR" sz="1400" b="1" spc="600" dirty="0">
                <a:solidFill>
                  <a:srgbClr val="C86B24"/>
                </a:solidFill>
              </a:rPr>
              <a:t>SCV DE SÃO CARLOS</a:t>
            </a:r>
            <a:endParaRPr lang="en-US" sz="1400" b="1" spc="600" dirty="0">
              <a:solidFill>
                <a:srgbClr val="C86B24"/>
              </a:solidFill>
            </a:endParaRPr>
          </a:p>
        </p:txBody>
      </p:sp>
    </p:spTree>
    <p:extLst>
      <p:ext uri="{BB962C8B-B14F-4D97-AF65-F5344CB8AC3E}">
        <p14:creationId xmlns:p14="http://schemas.microsoft.com/office/powerpoint/2010/main" val="161492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PT-FECOMERCIO-2013-CABECALH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50392"/>
          </a:xfrm>
          <a:prstGeom prst="rect">
            <a:avLst/>
          </a:prstGeom>
        </p:spPr>
      </p:pic>
      <p:sp>
        <p:nvSpPr>
          <p:cNvPr id="7" name="TextBox 6"/>
          <p:cNvSpPr txBox="1"/>
          <p:nvPr/>
        </p:nvSpPr>
        <p:spPr>
          <a:xfrm>
            <a:off x="123826" y="759353"/>
            <a:ext cx="8782050" cy="5078313"/>
          </a:xfrm>
          <a:prstGeom prst="rect">
            <a:avLst/>
          </a:prstGeom>
          <a:noFill/>
        </p:spPr>
        <p:txBody>
          <a:bodyPr wrap="square" rtlCol="0">
            <a:spAutoFit/>
          </a:bodyPr>
          <a:lstStyle/>
          <a:p>
            <a:pPr lvl="0" fontAlgn="base">
              <a:lnSpc>
                <a:spcPct val="150000"/>
              </a:lnSpc>
            </a:pPr>
            <a:r>
              <a:rPr lang="pt-BR" sz="2000" b="1" dirty="0" smtClean="0">
                <a:solidFill>
                  <a:srgbClr val="C86B24"/>
                </a:solidFill>
              </a:rPr>
              <a:t>Lei n.º 13.467/2017 – Pontos de Atenção ao Empresário</a:t>
            </a:r>
          </a:p>
          <a:p>
            <a:pPr marL="285750" lvl="0" indent="-285750" fontAlgn="base">
              <a:lnSpc>
                <a:spcPct val="150000"/>
              </a:lnSpc>
              <a:buFont typeface="Wingdings" panose="05000000000000000000" pitchFamily="2" charset="2"/>
              <a:buChar char="Ø"/>
            </a:pPr>
            <a:endParaRPr lang="pt-BR" sz="1400" b="1" dirty="0" smtClean="0">
              <a:solidFill>
                <a:srgbClr val="C86B24"/>
              </a:solidFill>
            </a:endParaRPr>
          </a:p>
          <a:p>
            <a:pPr marL="342900" lvl="0" indent="-342900" algn="ctr" fontAlgn="base">
              <a:lnSpc>
                <a:spcPct val="150000"/>
              </a:lnSpc>
              <a:buFont typeface="Wingdings" panose="05000000000000000000" pitchFamily="2" charset="2"/>
              <a:buChar char="Ø"/>
            </a:pPr>
            <a:r>
              <a:rPr lang="pt-BR" sz="2000" i="1" dirty="0" smtClean="0">
                <a:solidFill>
                  <a:srgbClr val="404546"/>
                </a:solidFill>
              </a:rPr>
              <a:t>Majoração </a:t>
            </a:r>
            <a:r>
              <a:rPr lang="pt-BR" sz="2000" i="1" dirty="0">
                <a:solidFill>
                  <a:srgbClr val="404546"/>
                </a:solidFill>
              </a:rPr>
              <a:t>de Multas por Ausência de Registro – Artigos 47 e 47A da CLT</a:t>
            </a:r>
          </a:p>
          <a:p>
            <a:pPr marL="171450" indent="-171450" algn="ctr" fontAlgn="base">
              <a:lnSpc>
                <a:spcPct val="150000"/>
              </a:lnSpc>
              <a:buFont typeface="Wingdings" panose="05000000000000000000" pitchFamily="2" charset="2"/>
              <a:buChar char="Ø"/>
            </a:pPr>
            <a:endParaRPr lang="pt-BR" sz="600" i="1" dirty="0">
              <a:solidFill>
                <a:srgbClr val="404546"/>
              </a:solidFill>
            </a:endParaRPr>
          </a:p>
          <a:p>
            <a:pPr marL="342900" indent="-342900" algn="ctr" fontAlgn="base">
              <a:lnSpc>
                <a:spcPct val="150000"/>
              </a:lnSpc>
              <a:buFont typeface="Wingdings" panose="05000000000000000000" pitchFamily="2" charset="2"/>
              <a:buChar char="Ø"/>
            </a:pPr>
            <a:r>
              <a:rPr lang="pt-BR" sz="2000" i="1" dirty="0">
                <a:solidFill>
                  <a:srgbClr val="404546"/>
                </a:solidFill>
              </a:rPr>
              <a:t>Banco de Horas por Acordo Individual – Artigo 59 da CLT</a:t>
            </a:r>
          </a:p>
          <a:p>
            <a:pPr marL="342900" indent="-342900" algn="ctr" fontAlgn="base">
              <a:lnSpc>
                <a:spcPct val="150000"/>
              </a:lnSpc>
              <a:buFont typeface="Wingdings" panose="05000000000000000000" pitchFamily="2" charset="2"/>
              <a:buChar char="Ø"/>
            </a:pPr>
            <a:endParaRPr lang="pt-BR" sz="600" i="1" dirty="0">
              <a:solidFill>
                <a:srgbClr val="404546"/>
              </a:solidFill>
            </a:endParaRPr>
          </a:p>
          <a:p>
            <a:pPr marL="342900" indent="-342900" algn="ctr" fontAlgn="base">
              <a:lnSpc>
                <a:spcPct val="150000"/>
              </a:lnSpc>
              <a:buFont typeface="Wingdings" panose="05000000000000000000" pitchFamily="2" charset="2"/>
              <a:buChar char="Ø"/>
            </a:pPr>
            <a:r>
              <a:rPr lang="pt-BR" sz="2000" i="1" dirty="0">
                <a:solidFill>
                  <a:srgbClr val="404546"/>
                </a:solidFill>
              </a:rPr>
              <a:t>Regulamentação do Teletrabalho – Artigos 75A e seguintes da CLT</a:t>
            </a:r>
          </a:p>
          <a:p>
            <a:pPr marL="342900" lvl="0" indent="-342900" algn="ctr" fontAlgn="base">
              <a:lnSpc>
                <a:spcPct val="150000"/>
              </a:lnSpc>
              <a:buFont typeface="Wingdings" panose="05000000000000000000" pitchFamily="2" charset="2"/>
              <a:buChar char="Ø"/>
            </a:pPr>
            <a:endParaRPr lang="pt-BR" sz="600" i="1" dirty="0">
              <a:solidFill>
                <a:srgbClr val="404546"/>
              </a:solidFill>
            </a:endParaRPr>
          </a:p>
          <a:p>
            <a:pPr marL="342900" lvl="0" indent="-342900" algn="ctr" fontAlgn="base">
              <a:lnSpc>
                <a:spcPct val="150000"/>
              </a:lnSpc>
              <a:buFont typeface="Wingdings" panose="05000000000000000000" pitchFamily="2" charset="2"/>
              <a:buChar char="Ø"/>
            </a:pPr>
            <a:r>
              <a:rPr lang="pt-BR" sz="2000" i="1" dirty="0">
                <a:solidFill>
                  <a:srgbClr val="404546"/>
                </a:solidFill>
              </a:rPr>
              <a:t>Fracionamento de Férias – Artigo 134 da CLT</a:t>
            </a:r>
          </a:p>
          <a:p>
            <a:pPr marL="342900" indent="-342900" algn="ctr" fontAlgn="base">
              <a:lnSpc>
                <a:spcPct val="150000"/>
              </a:lnSpc>
              <a:buFont typeface="Wingdings" panose="05000000000000000000" pitchFamily="2" charset="2"/>
              <a:buChar char="Ø"/>
            </a:pPr>
            <a:endParaRPr lang="pt-BR" sz="600" i="1" dirty="0">
              <a:solidFill>
                <a:srgbClr val="404546"/>
              </a:solidFill>
            </a:endParaRPr>
          </a:p>
          <a:p>
            <a:pPr marL="342900" indent="-342900" algn="ctr" fontAlgn="base">
              <a:lnSpc>
                <a:spcPct val="150000"/>
              </a:lnSpc>
              <a:buFont typeface="Wingdings" panose="05000000000000000000" pitchFamily="2" charset="2"/>
              <a:buChar char="Ø"/>
            </a:pPr>
            <a:r>
              <a:rPr lang="pt-BR" sz="2000" i="1" dirty="0" smtClean="0">
                <a:solidFill>
                  <a:srgbClr val="404546"/>
                </a:solidFill>
              </a:rPr>
              <a:t>Preposto não Empregado – Artigo 843 </a:t>
            </a:r>
            <a:r>
              <a:rPr lang="pt-BR" sz="2000" i="1" dirty="0">
                <a:solidFill>
                  <a:srgbClr val="404546"/>
                </a:solidFill>
              </a:rPr>
              <a:t>da </a:t>
            </a:r>
            <a:r>
              <a:rPr lang="pt-BR" sz="2000" i="1" dirty="0" smtClean="0">
                <a:solidFill>
                  <a:srgbClr val="404546"/>
                </a:solidFill>
              </a:rPr>
              <a:t>CLT</a:t>
            </a:r>
          </a:p>
          <a:p>
            <a:pPr marL="342900" indent="-342900" algn="ctr" fontAlgn="base">
              <a:lnSpc>
                <a:spcPct val="150000"/>
              </a:lnSpc>
              <a:buFont typeface="Wingdings" panose="05000000000000000000" pitchFamily="2" charset="2"/>
              <a:buChar char="Ø"/>
            </a:pPr>
            <a:endParaRPr lang="pt-BR" sz="600" i="1" dirty="0" smtClean="0">
              <a:solidFill>
                <a:srgbClr val="404546"/>
              </a:solidFill>
            </a:endParaRPr>
          </a:p>
          <a:p>
            <a:pPr marL="342900" lvl="0" indent="-342900" algn="ctr" fontAlgn="base">
              <a:lnSpc>
                <a:spcPct val="150000"/>
              </a:lnSpc>
              <a:buFont typeface="Wingdings" panose="05000000000000000000" pitchFamily="2" charset="2"/>
              <a:buChar char="Ø"/>
            </a:pPr>
            <a:r>
              <a:rPr lang="pt-BR" sz="2000" i="1" dirty="0" smtClean="0">
                <a:solidFill>
                  <a:srgbClr val="404546"/>
                </a:solidFill>
              </a:rPr>
              <a:t>Homologação de Acordo Extrajudicial – </a:t>
            </a:r>
            <a:r>
              <a:rPr lang="pt-BR" sz="2000" i="1" dirty="0">
                <a:solidFill>
                  <a:srgbClr val="404546"/>
                </a:solidFill>
              </a:rPr>
              <a:t>Artigos </a:t>
            </a:r>
            <a:r>
              <a:rPr lang="pt-BR" sz="2000" i="1" dirty="0" smtClean="0">
                <a:solidFill>
                  <a:srgbClr val="404546"/>
                </a:solidFill>
              </a:rPr>
              <a:t>855B e seguintes CLT</a:t>
            </a:r>
          </a:p>
          <a:p>
            <a:pPr marL="342900" lvl="0" indent="-342900" algn="ctr" fontAlgn="base">
              <a:lnSpc>
                <a:spcPct val="150000"/>
              </a:lnSpc>
              <a:buFont typeface="Wingdings" panose="05000000000000000000" pitchFamily="2" charset="2"/>
              <a:buChar char="Ø"/>
            </a:pPr>
            <a:endParaRPr lang="pt-BR" sz="600" i="1" dirty="0" smtClean="0">
              <a:solidFill>
                <a:srgbClr val="404546"/>
              </a:solidFill>
            </a:endParaRPr>
          </a:p>
          <a:p>
            <a:pPr marL="342900" lvl="0" indent="-342900" algn="ctr" fontAlgn="base">
              <a:lnSpc>
                <a:spcPct val="150000"/>
              </a:lnSpc>
              <a:buFont typeface="Wingdings" panose="05000000000000000000" pitchFamily="2" charset="2"/>
              <a:buChar char="Ø"/>
            </a:pPr>
            <a:r>
              <a:rPr lang="pt-BR" sz="2000" i="1" dirty="0" smtClean="0">
                <a:solidFill>
                  <a:srgbClr val="404546"/>
                </a:solidFill>
              </a:rPr>
              <a:t>Redução do Depósito Judicial para ME e EPP</a:t>
            </a:r>
            <a:endParaRPr lang="pt-BR" sz="1600" i="1" dirty="0">
              <a:solidFill>
                <a:srgbClr val="404546"/>
              </a:solidFill>
            </a:endParaRPr>
          </a:p>
        </p:txBody>
      </p:sp>
    </p:spTree>
    <p:extLst>
      <p:ext uri="{BB962C8B-B14F-4D97-AF65-F5344CB8AC3E}">
        <p14:creationId xmlns:p14="http://schemas.microsoft.com/office/powerpoint/2010/main" val="23680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PT-FECOMERCIO-2013-CABECALH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50392"/>
          </a:xfrm>
          <a:prstGeom prst="rect">
            <a:avLst/>
          </a:prstGeom>
        </p:spPr>
      </p:pic>
      <p:sp>
        <p:nvSpPr>
          <p:cNvPr id="7" name="TextBox 6"/>
          <p:cNvSpPr txBox="1"/>
          <p:nvPr/>
        </p:nvSpPr>
        <p:spPr>
          <a:xfrm>
            <a:off x="123826" y="759353"/>
            <a:ext cx="8896188" cy="5447645"/>
          </a:xfrm>
          <a:prstGeom prst="rect">
            <a:avLst/>
          </a:prstGeom>
          <a:noFill/>
        </p:spPr>
        <p:txBody>
          <a:bodyPr wrap="square" rtlCol="0">
            <a:spAutoFit/>
          </a:bodyPr>
          <a:lstStyle/>
          <a:p>
            <a:pPr marL="342900" indent="-342900" algn="ctr" fontAlgn="base">
              <a:lnSpc>
                <a:spcPct val="150000"/>
              </a:lnSpc>
              <a:buFont typeface="Wingdings" panose="05000000000000000000" pitchFamily="2" charset="2"/>
              <a:buChar char="ü"/>
            </a:pPr>
            <a:r>
              <a:rPr lang="pt-BR" sz="2000" i="1" dirty="0" smtClean="0">
                <a:solidFill>
                  <a:srgbClr val="404546"/>
                </a:solidFill>
              </a:rPr>
              <a:t>Terceirização</a:t>
            </a:r>
          </a:p>
          <a:p>
            <a:pPr marL="342900" indent="-342900" algn="ctr" fontAlgn="base">
              <a:lnSpc>
                <a:spcPct val="150000"/>
              </a:lnSpc>
              <a:buFont typeface="Wingdings" panose="05000000000000000000" pitchFamily="2" charset="2"/>
              <a:buChar char="ü"/>
            </a:pPr>
            <a:endParaRPr lang="pt-BR" sz="800" i="1" dirty="0" smtClean="0">
              <a:solidFill>
                <a:srgbClr val="404546"/>
              </a:solidFill>
            </a:endParaRPr>
          </a:p>
          <a:p>
            <a:pPr fontAlgn="base">
              <a:lnSpc>
                <a:spcPct val="150000"/>
              </a:lnSpc>
            </a:pPr>
            <a:r>
              <a:rPr lang="pt-BR" sz="2000" i="1" dirty="0" smtClean="0">
                <a:solidFill>
                  <a:srgbClr val="404546"/>
                </a:solidFill>
              </a:rPr>
              <a:t>Antes da Edição da Lei n.º 13.429/2017. </a:t>
            </a:r>
          </a:p>
          <a:p>
            <a:pPr fontAlgn="base">
              <a:lnSpc>
                <a:spcPct val="150000"/>
              </a:lnSpc>
            </a:pPr>
            <a:endParaRPr lang="pt-BR" sz="800" i="1" dirty="0" smtClean="0">
              <a:solidFill>
                <a:srgbClr val="404546"/>
              </a:solidFill>
            </a:endParaRPr>
          </a:p>
          <a:p>
            <a:pPr algn="ctr" fontAlgn="base">
              <a:lnSpc>
                <a:spcPct val="150000"/>
              </a:lnSpc>
            </a:pPr>
            <a:r>
              <a:rPr lang="pt-BR" sz="2000" i="1" dirty="0" smtClean="0">
                <a:solidFill>
                  <a:srgbClr val="404546"/>
                </a:solidFill>
                <a:effectLst>
                  <a:outerShdw blurRad="38100" dist="38100" dir="2700000" algn="tl">
                    <a:srgbClr val="000000">
                      <a:alpha val="43137"/>
                    </a:srgbClr>
                  </a:outerShdw>
                </a:effectLst>
              </a:rPr>
              <a:t>Súmula 331 </a:t>
            </a:r>
            <a:r>
              <a:rPr lang="pt-BR" sz="2000" i="1" dirty="0" err="1" smtClean="0">
                <a:solidFill>
                  <a:srgbClr val="404546"/>
                </a:solidFill>
                <a:effectLst>
                  <a:outerShdw blurRad="38100" dist="38100" dir="2700000" algn="tl">
                    <a:srgbClr val="000000">
                      <a:alpha val="43137"/>
                    </a:srgbClr>
                  </a:outerShdw>
                </a:effectLst>
              </a:rPr>
              <a:t>daTST</a:t>
            </a:r>
            <a:endParaRPr lang="pt-BR" sz="2000" i="1" dirty="0" smtClean="0">
              <a:solidFill>
                <a:srgbClr val="404546"/>
              </a:solidFill>
              <a:effectLst>
                <a:outerShdw blurRad="38100" dist="38100" dir="2700000" algn="tl">
                  <a:srgbClr val="000000">
                    <a:alpha val="43137"/>
                  </a:srgbClr>
                </a:outerShdw>
              </a:effectLst>
            </a:endParaRPr>
          </a:p>
          <a:p>
            <a:pPr algn="ctr" fontAlgn="base">
              <a:lnSpc>
                <a:spcPct val="150000"/>
              </a:lnSpc>
            </a:pPr>
            <a:r>
              <a:rPr lang="pt-BR" sz="2000" i="1" dirty="0">
                <a:solidFill>
                  <a:srgbClr val="404546"/>
                </a:solidFill>
              </a:rPr>
              <a:t>CONTRATO DE PRESTAÇÃO DE SERVIÇOS. </a:t>
            </a:r>
            <a:endParaRPr lang="pt-BR" sz="2000" i="1" dirty="0" smtClean="0">
              <a:solidFill>
                <a:srgbClr val="404546"/>
              </a:solidFill>
            </a:endParaRPr>
          </a:p>
          <a:p>
            <a:pPr algn="ctr" fontAlgn="base">
              <a:lnSpc>
                <a:spcPct val="150000"/>
              </a:lnSpc>
            </a:pPr>
            <a:r>
              <a:rPr lang="pt-BR" i="1" dirty="0" smtClean="0">
                <a:solidFill>
                  <a:srgbClr val="404546"/>
                </a:solidFill>
              </a:rPr>
              <a:t>I – (...).</a:t>
            </a:r>
          </a:p>
          <a:p>
            <a:pPr algn="ctr" fontAlgn="base">
              <a:lnSpc>
                <a:spcPct val="150000"/>
              </a:lnSpc>
            </a:pPr>
            <a:r>
              <a:rPr lang="pt-BR" i="1" dirty="0" smtClean="0">
                <a:solidFill>
                  <a:srgbClr val="404546"/>
                </a:solidFill>
              </a:rPr>
              <a:t>II </a:t>
            </a:r>
            <a:r>
              <a:rPr lang="pt-BR" i="1" dirty="0">
                <a:solidFill>
                  <a:srgbClr val="404546"/>
                </a:solidFill>
              </a:rPr>
              <a:t>– (...).</a:t>
            </a:r>
          </a:p>
          <a:p>
            <a:pPr algn="ctr" fontAlgn="base">
              <a:lnSpc>
                <a:spcPct val="150000"/>
              </a:lnSpc>
            </a:pPr>
            <a:r>
              <a:rPr lang="pt-BR" sz="2000" i="1" dirty="0" smtClean="0">
                <a:solidFill>
                  <a:srgbClr val="404546"/>
                </a:solidFill>
              </a:rPr>
              <a:t>III </a:t>
            </a:r>
            <a:r>
              <a:rPr lang="pt-BR" sz="2000" i="1" dirty="0">
                <a:solidFill>
                  <a:srgbClr val="404546"/>
                </a:solidFill>
              </a:rPr>
              <a:t>- </a:t>
            </a:r>
            <a:r>
              <a:rPr lang="pt-BR" sz="2000" i="1" dirty="0">
                <a:solidFill>
                  <a:srgbClr val="404546"/>
                </a:solidFill>
                <a:effectLst>
                  <a:outerShdw blurRad="38100" dist="38100" dir="2700000" algn="tl">
                    <a:srgbClr val="000000">
                      <a:alpha val="43137"/>
                    </a:srgbClr>
                  </a:outerShdw>
                </a:effectLst>
              </a:rPr>
              <a:t>Não forma vínculo de emprego com o tomador a </a:t>
            </a:r>
            <a:r>
              <a:rPr lang="pt-BR" sz="2000" i="1" dirty="0">
                <a:solidFill>
                  <a:srgbClr val="404546"/>
                </a:solidFill>
              </a:rPr>
              <a:t>contratação de serviços de vigilância (Lei nº 7.102, de 20.06.1983) e de conservação e limpeza, bem como a de </a:t>
            </a:r>
            <a:r>
              <a:rPr lang="pt-BR" sz="2000" i="1" dirty="0">
                <a:solidFill>
                  <a:srgbClr val="404546"/>
                </a:solidFill>
                <a:effectLst>
                  <a:outerShdw blurRad="38100" dist="38100" dir="2700000" algn="tl">
                    <a:srgbClr val="000000">
                      <a:alpha val="43137"/>
                    </a:srgbClr>
                  </a:outerShdw>
                </a:effectLst>
              </a:rPr>
              <a:t>serviços especializados ligados à atividade-meio do tomador</a:t>
            </a:r>
            <a:r>
              <a:rPr lang="pt-BR" sz="2000" i="1" dirty="0">
                <a:solidFill>
                  <a:srgbClr val="404546"/>
                </a:solidFill>
              </a:rPr>
              <a:t>, desde que inexistente a pessoalidade e a subordinação direta.</a:t>
            </a:r>
          </a:p>
          <a:p>
            <a:pPr algn="ctr" fontAlgn="base">
              <a:lnSpc>
                <a:spcPct val="150000"/>
              </a:lnSpc>
            </a:pPr>
            <a:r>
              <a:rPr lang="pt-BR" i="1" dirty="0" smtClean="0">
                <a:solidFill>
                  <a:srgbClr val="404546"/>
                </a:solidFill>
              </a:rPr>
              <a:t>IV – (...).</a:t>
            </a:r>
            <a:endParaRPr lang="pt-BR" i="1" dirty="0">
              <a:solidFill>
                <a:srgbClr val="404546"/>
              </a:solidFill>
            </a:endParaRPr>
          </a:p>
        </p:txBody>
      </p:sp>
    </p:spTree>
    <p:extLst>
      <p:ext uri="{BB962C8B-B14F-4D97-AF65-F5344CB8AC3E}">
        <p14:creationId xmlns:p14="http://schemas.microsoft.com/office/powerpoint/2010/main" val="336202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PT-FECOMERCIO-2013-CABECALH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50392"/>
          </a:xfrm>
          <a:prstGeom prst="rect">
            <a:avLst/>
          </a:prstGeom>
        </p:spPr>
      </p:pic>
      <p:sp>
        <p:nvSpPr>
          <p:cNvPr id="7" name="TextBox 6"/>
          <p:cNvSpPr txBox="1"/>
          <p:nvPr/>
        </p:nvSpPr>
        <p:spPr>
          <a:xfrm>
            <a:off x="123826" y="759353"/>
            <a:ext cx="8782050" cy="5124480"/>
          </a:xfrm>
          <a:prstGeom prst="rect">
            <a:avLst/>
          </a:prstGeom>
          <a:noFill/>
        </p:spPr>
        <p:txBody>
          <a:bodyPr wrap="square" rtlCol="0">
            <a:spAutoFit/>
          </a:bodyPr>
          <a:lstStyle/>
          <a:p>
            <a:pPr marL="342900" indent="-342900" algn="ctr" fontAlgn="base">
              <a:lnSpc>
                <a:spcPct val="150000"/>
              </a:lnSpc>
              <a:buFont typeface="Wingdings" panose="05000000000000000000" pitchFamily="2" charset="2"/>
              <a:buChar char="ü"/>
            </a:pPr>
            <a:r>
              <a:rPr lang="pt-BR" sz="2000" i="1" dirty="0" smtClean="0">
                <a:solidFill>
                  <a:srgbClr val="404546"/>
                </a:solidFill>
              </a:rPr>
              <a:t>Terceirização</a:t>
            </a:r>
          </a:p>
          <a:p>
            <a:pPr marL="342900" indent="-342900" algn="ctr" fontAlgn="base">
              <a:lnSpc>
                <a:spcPct val="150000"/>
              </a:lnSpc>
              <a:buFont typeface="Wingdings" panose="05000000000000000000" pitchFamily="2" charset="2"/>
              <a:buChar char="ü"/>
            </a:pPr>
            <a:endParaRPr lang="pt-BR" sz="800" i="1" dirty="0" smtClean="0">
              <a:solidFill>
                <a:srgbClr val="404546"/>
              </a:solidFill>
            </a:endParaRPr>
          </a:p>
          <a:p>
            <a:pPr fontAlgn="base">
              <a:lnSpc>
                <a:spcPct val="150000"/>
              </a:lnSpc>
            </a:pPr>
            <a:r>
              <a:rPr lang="pt-BR" sz="1900" i="1" dirty="0" smtClean="0">
                <a:solidFill>
                  <a:srgbClr val="404546"/>
                </a:solidFill>
              </a:rPr>
              <a:t>Após a Edição da Lei n.º 13.429/2017, alterada pela Lei </a:t>
            </a:r>
            <a:r>
              <a:rPr lang="pt-BR" sz="1900" i="1" dirty="0">
                <a:solidFill>
                  <a:srgbClr val="404546"/>
                </a:solidFill>
              </a:rPr>
              <a:t>n.º </a:t>
            </a:r>
            <a:r>
              <a:rPr lang="pt-BR" sz="1900" i="1" dirty="0" smtClean="0">
                <a:solidFill>
                  <a:srgbClr val="404546"/>
                </a:solidFill>
              </a:rPr>
              <a:t>13.467/2017:</a:t>
            </a:r>
          </a:p>
          <a:p>
            <a:pPr algn="ctr" fontAlgn="base">
              <a:lnSpc>
                <a:spcPct val="150000"/>
              </a:lnSpc>
            </a:pPr>
            <a:r>
              <a:rPr lang="pt-BR" sz="1900" i="1" dirty="0" smtClean="0">
                <a:solidFill>
                  <a:srgbClr val="404546"/>
                </a:solidFill>
              </a:rPr>
              <a:t>Artigo 4A - Considera-se prestação de serviços a terceiro a transferência feita pela contratante da execução de qualquer de suas atividades, inclusive sua atividade principal, à pessoa jurídica de direito privado prestadora de serviços que possua capacidade econômica compatível com a sua execução.</a:t>
            </a:r>
          </a:p>
          <a:p>
            <a:pPr algn="ctr" fontAlgn="base">
              <a:lnSpc>
                <a:spcPct val="150000"/>
              </a:lnSpc>
            </a:pPr>
            <a:r>
              <a:rPr lang="pt-BR" sz="1900" i="1" dirty="0" smtClean="0">
                <a:solidFill>
                  <a:srgbClr val="404546"/>
                </a:solidFill>
              </a:rPr>
              <a:t>(...)</a:t>
            </a:r>
          </a:p>
          <a:p>
            <a:pPr algn="ctr" fontAlgn="base">
              <a:lnSpc>
                <a:spcPct val="150000"/>
              </a:lnSpc>
            </a:pPr>
            <a:r>
              <a:rPr lang="pt-BR" sz="1900" i="1" dirty="0" smtClean="0">
                <a:solidFill>
                  <a:srgbClr val="404546"/>
                </a:solidFill>
              </a:rPr>
              <a:t>Artigo 5D - O </a:t>
            </a:r>
            <a:r>
              <a:rPr lang="pt-BR" sz="1900" i="1" dirty="0">
                <a:solidFill>
                  <a:srgbClr val="404546"/>
                </a:solidFill>
              </a:rPr>
              <a:t>empregado que for demitido não poderá prestar serviços para esta mesma empresa na qualidade de empregado de empresa prestadora de serviços antes do decurso de prazo de dezoito meses, contados a partir da demissão do </a:t>
            </a:r>
            <a:r>
              <a:rPr lang="pt-BR" sz="1900" i="1" dirty="0" smtClean="0">
                <a:solidFill>
                  <a:srgbClr val="404546"/>
                </a:solidFill>
              </a:rPr>
              <a:t>empregado.</a:t>
            </a:r>
          </a:p>
        </p:txBody>
      </p:sp>
    </p:spTree>
    <p:extLst>
      <p:ext uri="{BB962C8B-B14F-4D97-AF65-F5344CB8AC3E}">
        <p14:creationId xmlns:p14="http://schemas.microsoft.com/office/powerpoint/2010/main" val="2350998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774" y="1423540"/>
            <a:ext cx="7768465" cy="2660780"/>
          </a:xfrm>
        </p:spPr>
        <p:txBody>
          <a:bodyPr/>
          <a:lstStyle/>
          <a:p>
            <a:pPr algn="ctr"/>
            <a:r>
              <a:rPr lang="pt-BR" sz="3500" i="1" cap="none" dirty="0" smtClean="0">
                <a:effectLst>
                  <a:outerShdw blurRad="60007" dist="200025" dir="15000000" sy="30000" kx="-1800000" algn="bl" rotWithShape="0">
                    <a:prstClr val="black">
                      <a:alpha val="32000"/>
                    </a:prstClr>
                  </a:outerShdw>
                </a:effectLst>
              </a:rPr>
              <a:t>Ferramentas que os Instrumentos Coletivos Disponibilizam em favor do Empresariado</a:t>
            </a:r>
            <a:endParaRPr lang="pt-BR" sz="3500" i="1" cap="none" dirty="0">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55348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REGIME ESPECIAL DE PISO SALARIAL – REPIS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r>
              <a:rPr lang="pt-BR" i="1" dirty="0">
                <a:solidFill>
                  <a:srgbClr val="404546"/>
                </a:solidFill>
              </a:rPr>
              <a:t>É o sistema que permite às microempresas e empresas de pequeno porte a prática de valores diferenciados de pisos salariais. </a:t>
            </a:r>
            <a:r>
              <a:rPr lang="pt-BR" i="1" u="sng" dirty="0">
                <a:solidFill>
                  <a:srgbClr val="404546"/>
                </a:solidFill>
              </a:rPr>
              <a:t>É uma importante ferramenta de gestão sindical, eis que fortalece a própria representação e o papel da entidade, ao integrar empresa e sindicato mediante prestação efetiva de serviços</a:t>
            </a:r>
            <a:r>
              <a:rPr lang="pt-BR" i="1" dirty="0">
                <a:solidFill>
                  <a:srgbClr val="404546"/>
                </a:solidFill>
              </a:rPr>
              <a:t>.</a:t>
            </a:r>
          </a:p>
          <a:p>
            <a:pPr marL="452438" lvl="2" algn="just" fontAlgn="base">
              <a:lnSpc>
                <a:spcPct val="150000"/>
              </a:lnSpc>
            </a:pPr>
            <a:endParaRPr lang="pt-BR" sz="2000" i="1" dirty="0">
              <a:solidFill>
                <a:srgbClr val="404546"/>
              </a:solidFill>
            </a:endParaRPr>
          </a:p>
          <a:p>
            <a:pPr marL="452438" lvl="2" algn="just" fontAlgn="base">
              <a:lnSpc>
                <a:spcPct val="150000"/>
              </a:lnSpc>
            </a:pPr>
            <a:r>
              <a:rPr lang="pt-BR" sz="2000" i="1" dirty="0">
                <a:solidFill>
                  <a:srgbClr val="404546"/>
                </a:solidFill>
              </a:rPr>
              <a:t>Cláusula –REGIME ESPECIAL DE PISO SALARIAL (REPIS) - Objetivando dar tratamento diferenciado e favorecido às empresas de pequeno porte (</a:t>
            </a:r>
            <a:r>
              <a:rPr lang="pt-BR" sz="2000" i="1" dirty="0" err="1">
                <a:solidFill>
                  <a:srgbClr val="404546"/>
                </a:solidFill>
              </a:rPr>
              <a:t>EPP’s</a:t>
            </a:r>
            <a:r>
              <a:rPr lang="pt-BR" sz="2000" i="1" dirty="0">
                <a:solidFill>
                  <a:srgbClr val="404546"/>
                </a:solidFill>
              </a:rPr>
              <a:t>) e microempresas (</a:t>
            </a:r>
            <a:r>
              <a:rPr lang="pt-BR" sz="2000" i="1" dirty="0" err="1">
                <a:solidFill>
                  <a:srgbClr val="404546"/>
                </a:solidFill>
              </a:rPr>
              <a:t>ME’s</a:t>
            </a:r>
            <a:r>
              <a:rPr lang="pt-BR" sz="2000" i="1" dirty="0">
                <a:solidFill>
                  <a:srgbClr val="404546"/>
                </a:solidFill>
              </a:rPr>
              <a:t>), fica instituído o Regime Especial de Piso Salarial - REPIS, que se regerá pelas normas a seguir estabelecidas:</a:t>
            </a:r>
          </a:p>
        </p:txBody>
      </p:sp>
    </p:spTree>
    <p:extLst>
      <p:ext uri="{BB962C8B-B14F-4D97-AF65-F5344CB8AC3E}">
        <p14:creationId xmlns:p14="http://schemas.microsoft.com/office/powerpoint/2010/main" val="24533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REGIME ESPECIAL DE PISO SALARIAL – REPIS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r>
              <a:rPr lang="pt-BR" i="1" dirty="0">
                <a:solidFill>
                  <a:srgbClr val="404546"/>
                </a:solidFill>
              </a:rPr>
              <a:t>Parágrafo 1º - Considera-se para os efeitos desta cláusula, a pessoa jurídica que aufira receita bruta anual, nos seguintes limites: Empresa de Pequeno Porte (EPP) aquela com faturamento superior a R$ 360.000,00 (trezentos e sessenta mil reais) e igual ou inferior a R$ 3.600.000,00 (três milhões e seiscentos mil reais) e Microempresa (ME) aquela com faturamento igual ou inferior a R$ 360.000,00 (trezentos e sessenta mil reais). Na hipótese de legislação superveniente que vier a alterar esses limites, prevalecerão os novos valores fixados. </a:t>
            </a:r>
          </a:p>
          <a:p>
            <a:pPr lvl="1" algn="just" fontAlgn="base">
              <a:lnSpc>
                <a:spcPct val="150000"/>
              </a:lnSpc>
            </a:pPr>
            <a:endParaRPr lang="pt-BR" i="1" dirty="0">
              <a:solidFill>
                <a:srgbClr val="404546"/>
              </a:solidFill>
            </a:endParaRPr>
          </a:p>
          <a:p>
            <a:pPr lvl="2" algn="just" fontAlgn="base">
              <a:lnSpc>
                <a:spcPct val="150000"/>
              </a:lnSpc>
            </a:pPr>
            <a:endParaRPr lang="pt-BR" i="1" dirty="0">
              <a:solidFill>
                <a:srgbClr val="404546"/>
              </a:solidFill>
            </a:endParaRPr>
          </a:p>
        </p:txBody>
      </p:sp>
    </p:spTree>
    <p:extLst>
      <p:ext uri="{BB962C8B-B14F-4D97-AF65-F5344CB8AC3E}">
        <p14:creationId xmlns:p14="http://schemas.microsoft.com/office/powerpoint/2010/main" val="46906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REGIME ESPECIAL DE PISO SALARIAL – REPIS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Parágrafo 2º - </a:t>
            </a:r>
            <a:r>
              <a:rPr lang="pt-BR" i="1" u="sng" dirty="0">
                <a:solidFill>
                  <a:srgbClr val="404546"/>
                </a:solidFill>
              </a:rPr>
              <a:t>Para adesão ao REPIS, as empresas enquadradas na forma do caput e parágrafo 1º desta cláusula deverão requerer a expedição de CERTIFICADO DE ADESÃO AO REPIS através do encaminhamento de formulário à sua entidade patronal representativa</a:t>
            </a:r>
            <a:r>
              <a:rPr lang="pt-BR" i="1" dirty="0">
                <a:solidFill>
                  <a:srgbClr val="404546"/>
                </a:solidFill>
              </a:rPr>
              <a:t>, cujo modelo será fornecido por esta, devendo estar assinado por sócio da empresa e também pelo contabilista responsável e conter as seguintes informações: </a:t>
            </a:r>
          </a:p>
          <a:p>
            <a:pPr lvl="1" algn="just" fontAlgn="base">
              <a:lnSpc>
                <a:spcPct val="150000"/>
              </a:lnSpc>
            </a:pPr>
            <a:r>
              <a:rPr lang="pt-BR" i="1" dirty="0">
                <a:solidFill>
                  <a:srgbClr val="404546"/>
                </a:solidFill>
              </a:rPr>
              <a:t>(...)</a:t>
            </a:r>
          </a:p>
        </p:txBody>
      </p:sp>
    </p:spTree>
    <p:extLst>
      <p:ext uri="{BB962C8B-B14F-4D97-AF65-F5344CB8AC3E}">
        <p14:creationId xmlns:p14="http://schemas.microsoft.com/office/powerpoint/2010/main" val="92046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REGIME ESPECIAL DE PISO SALARIAL – REPIS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Parágrafo 12 - Na hipótese de </a:t>
            </a:r>
            <a:r>
              <a:rPr lang="pt-BR" i="1" dirty="0">
                <a:solidFill>
                  <a:srgbClr val="FF0000"/>
                </a:solidFill>
              </a:rPr>
              <a:t>assistência sindical nas rescisões de contrato de trabalho</a:t>
            </a:r>
            <a:r>
              <a:rPr lang="pt-BR" i="1" dirty="0">
                <a:solidFill>
                  <a:srgbClr val="404546"/>
                </a:solidFill>
              </a:rPr>
              <a:t>, eventuais diferenças no pagamento das verbas rescisórias em decorrência da aplicação indevida do REPIS, quando apuradas, serão consignadas como ressalvas no Termo de Rescisão do Contrato de Trabalho.</a:t>
            </a:r>
          </a:p>
          <a:p>
            <a:pPr lvl="1" algn="just" fontAlgn="base">
              <a:lnSpc>
                <a:spcPct val="150000"/>
              </a:lnSpc>
            </a:pPr>
            <a:endParaRPr lang="pt-BR" i="1" dirty="0">
              <a:solidFill>
                <a:srgbClr val="404546"/>
              </a:solidFill>
            </a:endParaRPr>
          </a:p>
        </p:txBody>
      </p:sp>
    </p:spTree>
    <p:extLst>
      <p:ext uri="{BB962C8B-B14F-4D97-AF65-F5344CB8AC3E}">
        <p14:creationId xmlns:p14="http://schemas.microsoft.com/office/powerpoint/2010/main" val="287818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COMPENSAÇÃO DE JORNADA</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SEMANA ESPANHOLA</a:t>
            </a:r>
          </a:p>
          <a:p>
            <a:pPr lvl="1" algn="just" fontAlgn="base">
              <a:lnSpc>
                <a:spcPct val="150000"/>
              </a:lnSpc>
            </a:pPr>
            <a:r>
              <a:rPr lang="pt-BR" i="1" dirty="0">
                <a:solidFill>
                  <a:srgbClr val="404546"/>
                </a:solidFill>
              </a:rPr>
              <a:t>A adoção da Semana Espanhola, caracterizada pela jornada de trabalho que alterna entre a prestação de 48 horas semanais em uma semana e 40 horas em outra, com uma média de 44 horas semanais entre as duas, deverá ser feita através do Contrato Individual de Horas de Trabalho com o Registro Obrigatório nos Sindicatos.</a:t>
            </a:r>
          </a:p>
        </p:txBody>
      </p:sp>
    </p:spTree>
    <p:extLst>
      <p:ext uri="{BB962C8B-B14F-4D97-AF65-F5344CB8AC3E}">
        <p14:creationId xmlns:p14="http://schemas.microsoft.com/office/powerpoint/2010/main" val="340360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COMPENSAÇÃO DE JORNADA</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r>
              <a:rPr lang="pt-BR" i="1" dirty="0">
                <a:solidFill>
                  <a:srgbClr val="404546"/>
                </a:solidFill>
              </a:rPr>
              <a:t>As jornadas de trabalho do respectivo sistema serão as seguintes:</a:t>
            </a:r>
          </a:p>
          <a:p>
            <a:pPr lvl="1" algn="just" fontAlgn="base">
              <a:lnSpc>
                <a:spcPct val="150000"/>
              </a:lnSpc>
            </a:pPr>
            <a:r>
              <a:rPr lang="pt-BR" i="1" dirty="0">
                <a:solidFill>
                  <a:srgbClr val="404546"/>
                </a:solidFill>
              </a:rPr>
              <a:t>(...).</a:t>
            </a:r>
          </a:p>
          <a:p>
            <a:pPr lvl="1" algn="just" fontAlgn="base">
              <a:lnSpc>
                <a:spcPct val="150000"/>
              </a:lnSpc>
            </a:pPr>
            <a:r>
              <a:rPr lang="pt-BR" i="1" dirty="0">
                <a:solidFill>
                  <a:srgbClr val="404546"/>
                </a:solidFill>
              </a:rPr>
              <a:t>b) </a:t>
            </a:r>
            <a:r>
              <a:rPr lang="pt-BR" i="1" dirty="0">
                <a:solidFill>
                  <a:srgbClr val="FF0000"/>
                </a:solidFill>
              </a:rPr>
              <a:t>A solicitação recebida pelo SINCOMERCIO será protocolada no Sindicato dos Empregados do Comércio que terá 10 (dez) dias úteis para se pronunciar sobre a aceitação ou sobre a recusa fundamentada, sob pena de aprovação tácita após o decurso do prazo</a:t>
            </a:r>
            <a:r>
              <a:rPr lang="pt-BR" i="1" dirty="0">
                <a:solidFill>
                  <a:srgbClr val="404546"/>
                </a:solidFill>
              </a:rPr>
              <a:t>.</a:t>
            </a:r>
          </a:p>
          <a:p>
            <a:pPr lvl="1" algn="just" fontAlgn="base">
              <a:lnSpc>
                <a:spcPct val="150000"/>
              </a:lnSpc>
            </a:pPr>
            <a:r>
              <a:rPr lang="pt-BR" i="1" dirty="0">
                <a:solidFill>
                  <a:srgbClr val="404546"/>
                </a:solidFill>
              </a:rPr>
              <a:t>c) Após o pronunciamento, as entidades convenentes realizarão audiência na Câmara Intersindical de Conciliação Trabalhista –  (CINTEC) que emitirá ata de homologação ou recusa da solicitação, a qual será encaminhada à empresa interessada.</a:t>
            </a:r>
          </a:p>
        </p:txBody>
      </p:sp>
    </p:spTree>
    <p:extLst>
      <p:ext uri="{BB962C8B-B14F-4D97-AF65-F5344CB8AC3E}">
        <p14:creationId xmlns:p14="http://schemas.microsoft.com/office/powerpoint/2010/main" val="170722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774" y="1423540"/>
            <a:ext cx="7768465" cy="2660780"/>
          </a:xfrm>
        </p:spPr>
        <p:txBody>
          <a:bodyPr/>
          <a:lstStyle/>
          <a:p>
            <a:pPr algn="ctr"/>
            <a:r>
              <a:rPr lang="pt-BR" sz="3500" i="1" cap="none" dirty="0">
                <a:effectLst>
                  <a:outerShdw blurRad="60007" dist="200025" dir="15000000" sy="30000" kx="-1800000" algn="bl" rotWithShape="0">
                    <a:prstClr val="black">
                      <a:alpha val="32000"/>
                    </a:prstClr>
                  </a:outerShdw>
                </a:effectLst>
              </a:rPr>
              <a:t>O Empoderamento da Negociação Coletiva Sob a Ótica dos Negociadores do Comércio de Bens, Serviços e Turismo</a:t>
            </a:r>
          </a:p>
        </p:txBody>
      </p:sp>
    </p:spTree>
    <p:extLst>
      <p:ext uri="{BB962C8B-B14F-4D97-AF65-F5344CB8AC3E}">
        <p14:creationId xmlns:p14="http://schemas.microsoft.com/office/powerpoint/2010/main" val="1860715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CLÁUSULAS ADESIVAS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TRABALHO EM FERIADOS - Nas empresas em geral, com exclusão daquelas com atividade constante da relação anexa ao Decreto n.º 27.048/49 e que já possuem autorização legal, fica permitido o trabalho em feriados, na forma das Leis n.º 605/49 e 10.101/00, conforme redação dada pela Lei nº 11.603/07 e respeitada a legislação municipal, somente se observados os mesmos termos e condições estipulados nas Convenções Coletivas de Trabalho vigentes em cada município representado pelos sindicatos de empregados signatários da presente norma, onde houver.</a:t>
            </a:r>
          </a:p>
          <a:p>
            <a:pPr lvl="1" algn="just" fontAlgn="base">
              <a:lnSpc>
                <a:spcPct val="150000"/>
              </a:lnSpc>
            </a:pPr>
            <a:r>
              <a:rPr lang="pt-BR" i="1" dirty="0">
                <a:solidFill>
                  <a:srgbClr val="404546"/>
                </a:solidFill>
              </a:rPr>
              <a:t>(...)</a:t>
            </a:r>
          </a:p>
          <a:p>
            <a:pPr lvl="1" algn="just" fontAlgn="base">
              <a:lnSpc>
                <a:spcPct val="150000"/>
              </a:lnSpc>
            </a:pPr>
            <a:endParaRPr lang="pt-BR" i="1" dirty="0">
              <a:solidFill>
                <a:srgbClr val="404546"/>
              </a:solidFill>
            </a:endParaRPr>
          </a:p>
          <a:p>
            <a:pPr lvl="1" algn="just" fontAlgn="base">
              <a:lnSpc>
                <a:spcPct val="150000"/>
              </a:lnSpc>
            </a:pPr>
            <a:endParaRPr lang="pt-BR" i="1" dirty="0">
              <a:solidFill>
                <a:srgbClr val="404546"/>
              </a:solidFill>
            </a:endParaRPr>
          </a:p>
        </p:txBody>
      </p:sp>
    </p:spTree>
    <p:extLst>
      <p:ext uri="{BB962C8B-B14F-4D97-AF65-F5344CB8AC3E}">
        <p14:creationId xmlns:p14="http://schemas.microsoft.com/office/powerpoint/2010/main" val="3335198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COMPENSAÇÃO DE JORNADA</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r>
              <a:rPr lang="pt-BR" i="1" dirty="0">
                <a:solidFill>
                  <a:srgbClr val="404546"/>
                </a:solidFill>
              </a:rPr>
              <a:t>PARÁGRAFO ÚNICO – As empresas interessadas no trabalho de seus empregados nesses dias deverão registrar seu Contrato Individual de Horas de Trabalho com Registro Obrigatório nos Sindicatos </a:t>
            </a:r>
          </a:p>
          <a:p>
            <a:pPr lvl="1" algn="just" fontAlgn="base">
              <a:lnSpc>
                <a:spcPct val="150000"/>
              </a:lnSpc>
            </a:pPr>
            <a:endParaRPr lang="pt-BR" sz="1200" i="1" dirty="0">
              <a:solidFill>
                <a:srgbClr val="404546"/>
              </a:solidFill>
            </a:endParaRPr>
          </a:p>
          <a:p>
            <a:pPr lvl="1" algn="just" fontAlgn="base">
              <a:lnSpc>
                <a:spcPct val="150000"/>
              </a:lnSpc>
            </a:pPr>
            <a:r>
              <a:rPr lang="pt-BR" i="1" dirty="0">
                <a:solidFill>
                  <a:srgbClr val="404546"/>
                </a:solidFill>
              </a:rPr>
              <a:t>DA OPÇÃO AO TRABALHO</a:t>
            </a:r>
          </a:p>
          <a:p>
            <a:pPr lvl="1" algn="just" fontAlgn="base">
              <a:lnSpc>
                <a:spcPct val="150000"/>
              </a:lnSpc>
            </a:pPr>
            <a:r>
              <a:rPr lang="pt-BR" i="1" dirty="0">
                <a:solidFill>
                  <a:srgbClr val="404546"/>
                </a:solidFill>
              </a:rPr>
              <a:t>(...)</a:t>
            </a:r>
          </a:p>
          <a:p>
            <a:pPr lvl="1" algn="just" fontAlgn="base">
              <a:lnSpc>
                <a:spcPct val="150000"/>
              </a:lnSpc>
            </a:pPr>
            <a:r>
              <a:rPr lang="pt-BR" i="1" dirty="0">
                <a:solidFill>
                  <a:srgbClr val="404546"/>
                </a:solidFill>
              </a:rPr>
              <a:t>b.6) – </a:t>
            </a:r>
            <a:r>
              <a:rPr lang="pt-BR" i="1" dirty="0">
                <a:solidFill>
                  <a:srgbClr val="FF0000"/>
                </a:solidFill>
              </a:rPr>
              <a:t>A solicitação para trabalho em dias considerados feriados, recebida pelo SINCOMERCIO, será protocolada no Sindicato dos Empregados do Comércio, que terá 10 (dez) dias úteis para se pronunciar sobre aceitação ou recusa</a:t>
            </a:r>
            <a:r>
              <a:rPr lang="pt-BR" i="1" dirty="0">
                <a:solidFill>
                  <a:srgbClr val="404546"/>
                </a:solidFill>
              </a:rPr>
              <a:t> fundamentada, sob pena de aprovação tácita após o decurso do período.</a:t>
            </a:r>
          </a:p>
          <a:p>
            <a:pPr lvl="1" algn="just" fontAlgn="base">
              <a:lnSpc>
                <a:spcPct val="150000"/>
              </a:lnSpc>
            </a:pPr>
            <a:endParaRPr lang="pt-BR" i="1" dirty="0">
              <a:solidFill>
                <a:srgbClr val="404546"/>
              </a:solidFill>
            </a:endParaRPr>
          </a:p>
          <a:p>
            <a:pPr lvl="1" algn="just" fontAlgn="base">
              <a:lnSpc>
                <a:spcPct val="150000"/>
              </a:lnSpc>
            </a:pPr>
            <a:endParaRPr lang="pt-BR" i="1" dirty="0">
              <a:solidFill>
                <a:srgbClr val="404546"/>
              </a:solidFill>
            </a:endParaRPr>
          </a:p>
        </p:txBody>
      </p:sp>
    </p:spTree>
    <p:extLst>
      <p:ext uri="{BB962C8B-B14F-4D97-AF65-F5344CB8AC3E}">
        <p14:creationId xmlns:p14="http://schemas.microsoft.com/office/powerpoint/2010/main" val="303737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FÉRIAS</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GARANTIA DE EMPREGO APÓS RETORNO DAS FÉRIAS - </a:t>
            </a:r>
            <a:r>
              <a:rPr lang="pt-BR" i="1" u="sng" dirty="0">
                <a:solidFill>
                  <a:srgbClr val="404546"/>
                </a:solidFill>
              </a:rPr>
              <a:t>O empregado que retornar de férias não poderá ser dispensado pelo período correspondente aos dias de férias gozados</a:t>
            </a:r>
            <a:r>
              <a:rPr lang="pt-BR" i="1" dirty="0">
                <a:solidFill>
                  <a:srgbClr val="404546"/>
                </a:solidFill>
              </a:rPr>
              <a:t>, contados a partir do 1º dia do retorno ao trabalho, limitado a 30 (trinta) dias no ano, sendo facultada à empresa a conversão da garantia em indenização quando da rescisão contratual.</a:t>
            </a:r>
          </a:p>
        </p:txBody>
      </p:sp>
    </p:spTree>
    <p:extLst>
      <p:ext uri="{BB962C8B-B14F-4D97-AF65-F5344CB8AC3E}">
        <p14:creationId xmlns:p14="http://schemas.microsoft.com/office/powerpoint/2010/main" val="419096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86476" y="368535"/>
            <a:ext cx="8431348" cy="478210"/>
          </a:xfrm>
        </p:spPr>
        <p:txBody>
          <a:bodyPr>
            <a:noAutofit/>
          </a:bodyPr>
          <a:lstStyle/>
          <a:p>
            <a:pPr lvl="0" algn="just" fontAlgn="base">
              <a:lnSpc>
                <a:spcPct val="150000"/>
              </a:lnSpc>
            </a:pPr>
            <a:r>
              <a:rPr lang="pt-BR" sz="1400" b="1" spc="300" dirty="0">
                <a:solidFill>
                  <a:srgbClr val="C86B24"/>
                </a:solidFill>
              </a:rPr>
              <a:t>HOMOLOGAÇÃO</a:t>
            </a:r>
          </a:p>
        </p:txBody>
      </p:sp>
      <p:sp>
        <p:nvSpPr>
          <p:cNvPr id="3" name="Subtitle 2"/>
          <p:cNvSpPr txBox="1">
            <a:spLocks/>
          </p:cNvSpPr>
          <p:nvPr/>
        </p:nvSpPr>
        <p:spPr>
          <a:xfrm>
            <a:off x="320766" y="835315"/>
            <a:ext cx="8431348" cy="5394960"/>
          </a:xfrm>
          <a:prstGeom prst="rect">
            <a:avLst/>
          </a:prstGeom>
          <a:effectLst/>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fontAlgn="base">
              <a:lnSpc>
                <a:spcPct val="150000"/>
              </a:lnSpc>
            </a:pPr>
            <a:endParaRPr lang="pt-BR" i="1" dirty="0">
              <a:solidFill>
                <a:srgbClr val="404546"/>
              </a:solidFill>
            </a:endParaRPr>
          </a:p>
          <a:p>
            <a:pPr lvl="1" algn="just" fontAlgn="base">
              <a:lnSpc>
                <a:spcPct val="150000"/>
              </a:lnSpc>
            </a:pPr>
            <a:r>
              <a:rPr lang="pt-BR" i="1" dirty="0">
                <a:solidFill>
                  <a:srgbClr val="404546"/>
                </a:solidFill>
              </a:rPr>
              <a:t>HOMOLOGAÇÃO – As entidades sindicais convenentes disponibilizam aos seus representados o SERVIÇO DE ASSISTÊNCIA SINDICAL NAS RESCISÕES DE CONTRATOS DE TRABALHO, por meio do qual será conferida eficácia liberatória das títulos constantes do instrumento de quitação.</a:t>
            </a:r>
          </a:p>
        </p:txBody>
      </p:sp>
    </p:spTree>
    <p:extLst>
      <p:ext uri="{BB962C8B-B14F-4D97-AF65-F5344CB8AC3E}">
        <p14:creationId xmlns:p14="http://schemas.microsoft.com/office/powerpoint/2010/main" val="1786861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98" y="2512695"/>
            <a:ext cx="37052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930308" y="445770"/>
            <a:ext cx="7562182" cy="2560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400" b="1"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rPr>
              <a:t>“Aquele que não luta para ter o futuro que quer deve aceitar o futuro que vier”</a:t>
            </a:r>
          </a:p>
          <a:p>
            <a:pPr algn="ctr"/>
            <a:endParaRPr lang="pt-BR" sz="2400" b="1"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endParaRPr>
          </a:p>
          <a:p>
            <a:pPr algn="r"/>
            <a:r>
              <a:rPr lang="pt-BR" sz="1600" b="1" i="1"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rPr>
              <a:t>Sabedoria Popular</a:t>
            </a:r>
          </a:p>
        </p:txBody>
      </p:sp>
    </p:spTree>
    <p:extLst>
      <p:ext uri="{BB962C8B-B14F-4D97-AF65-F5344CB8AC3E}">
        <p14:creationId xmlns:p14="http://schemas.microsoft.com/office/powerpoint/2010/main" val="244353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774" y="2824480"/>
            <a:ext cx="7839585" cy="1017775"/>
          </a:xfrm>
        </p:spPr>
        <p:txBody>
          <a:bodyPr/>
          <a:lstStyle/>
          <a:p>
            <a:pPr algn="ctr"/>
            <a:r>
              <a:rPr lang="en-US" sz="2500" dirty="0"/>
              <a:t>Obrigado!</a:t>
            </a:r>
            <a:br>
              <a:rPr lang="en-US" sz="2500" dirty="0"/>
            </a:br>
            <a:r>
              <a:rPr lang="en-US" sz="2500" dirty="0"/>
              <a:t>Ivo Dall’Acqua Junior</a:t>
            </a:r>
          </a:p>
        </p:txBody>
      </p:sp>
    </p:spTree>
    <p:extLst>
      <p:ext uri="{BB962C8B-B14F-4D97-AF65-F5344CB8AC3E}">
        <p14:creationId xmlns:p14="http://schemas.microsoft.com/office/powerpoint/2010/main" val="386110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8382"/>
          <a:stretch/>
        </p:blipFill>
        <p:spPr bwMode="auto">
          <a:xfrm>
            <a:off x="102870" y="1668780"/>
            <a:ext cx="3425040" cy="286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561" y="2166386"/>
            <a:ext cx="1970023" cy="197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guiche pagam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899" y="1755901"/>
            <a:ext cx="4087495" cy="279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3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in)">
                                      <p:cBhvr>
                                        <p:cTn id="7" dur="20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571500" y="1381125"/>
            <a:ext cx="7981950" cy="2828925"/>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kern="1200" spc="600">
                <a:solidFill>
                  <a:srgbClr val="660066"/>
                </a:solidFill>
                <a:latin typeface="+mj-lt"/>
                <a:ea typeface="+mj-ea"/>
                <a:cs typeface="+mj-cs"/>
              </a:defRPr>
            </a:lvl1pPr>
          </a:lstStyle>
          <a:p>
            <a:pPr algn="ctr"/>
            <a:r>
              <a:rPr lang="pt-BR" sz="3600" i="1" dirty="0">
                <a:effectLst>
                  <a:outerShdw blurRad="60007" dist="200025" dir="15000000" sy="30000" kx="-1800000" algn="bl" rotWithShape="0">
                    <a:prstClr val="black">
                      <a:alpha val="32000"/>
                    </a:prstClr>
                  </a:outerShdw>
                </a:effectLst>
              </a:rPr>
              <a:t>Como fazer a norma coletiva ser a ferramenta </a:t>
            </a:r>
          </a:p>
          <a:p>
            <a:pPr algn="ctr"/>
            <a:r>
              <a:rPr lang="pt-BR" sz="3600" i="1" dirty="0">
                <a:effectLst>
                  <a:outerShdw blurRad="60007" dist="200025" dir="15000000" sy="30000" kx="-1800000" algn="bl" rotWithShape="0">
                    <a:prstClr val="black">
                      <a:alpha val="32000"/>
                    </a:prstClr>
                  </a:outerShdw>
                </a:effectLst>
              </a:rPr>
              <a:t>de regulamentação trabalhista para as relações de trabalho?</a:t>
            </a:r>
            <a:endParaRPr lang="en-US" sz="3600" i="1" dirty="0">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60535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PT-FECOMERCIO-2013-CABECALH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50392"/>
          </a:xfrm>
          <a:prstGeom prst="rect">
            <a:avLst/>
          </a:prstGeom>
        </p:spPr>
      </p:pic>
      <p:sp>
        <p:nvSpPr>
          <p:cNvPr id="7" name="TextBox 6"/>
          <p:cNvSpPr txBox="1"/>
          <p:nvPr/>
        </p:nvSpPr>
        <p:spPr>
          <a:xfrm>
            <a:off x="500330" y="1067028"/>
            <a:ext cx="8100206" cy="5786199"/>
          </a:xfrm>
          <a:prstGeom prst="rect">
            <a:avLst/>
          </a:prstGeom>
          <a:noFill/>
        </p:spPr>
        <p:txBody>
          <a:bodyPr wrap="square" rtlCol="0">
            <a:spAutoFit/>
          </a:bodyPr>
          <a:lstStyle/>
          <a:p>
            <a:pPr algn="ctr">
              <a:lnSpc>
                <a:spcPct val="150000"/>
              </a:lnSpc>
            </a:pPr>
            <a:endParaRPr lang="pt-BR" sz="2000" dirty="0" smtClean="0">
              <a:solidFill>
                <a:srgbClr val="404546"/>
              </a:solidFill>
            </a:endParaRPr>
          </a:p>
          <a:p>
            <a:pPr algn="ctr">
              <a:lnSpc>
                <a:spcPct val="150000"/>
              </a:lnSpc>
            </a:pPr>
            <a:r>
              <a:rPr lang="pt-BR" sz="2000" dirty="0" smtClean="0">
                <a:solidFill>
                  <a:srgbClr val="404546"/>
                </a:solidFill>
              </a:rPr>
              <a:t>A </a:t>
            </a:r>
            <a:r>
              <a:rPr lang="pt-BR" sz="2000" dirty="0">
                <a:solidFill>
                  <a:srgbClr val="404546"/>
                </a:solidFill>
              </a:rPr>
              <a:t>reforma trabalhista </a:t>
            </a:r>
            <a:r>
              <a:rPr lang="pt-BR" sz="2000" i="1" dirty="0" smtClean="0">
                <a:solidFill>
                  <a:srgbClr val="C86B24"/>
                </a:solidFill>
              </a:rPr>
              <a:t>(Lei n.º 13.467/2017 e MP808/2017) </a:t>
            </a:r>
            <a:r>
              <a:rPr lang="pt-BR" sz="2000" dirty="0" smtClean="0">
                <a:solidFill>
                  <a:srgbClr val="404546"/>
                </a:solidFill>
              </a:rPr>
              <a:t>promoveu </a:t>
            </a:r>
            <a:r>
              <a:rPr lang="pt-BR" sz="2000" dirty="0">
                <a:solidFill>
                  <a:srgbClr val="404546"/>
                </a:solidFill>
              </a:rPr>
              <a:t>alterações </a:t>
            </a:r>
            <a:r>
              <a:rPr lang="pt-BR" sz="2000" dirty="0" smtClean="0">
                <a:solidFill>
                  <a:srgbClr val="404546"/>
                </a:solidFill>
              </a:rPr>
              <a:t>de Leis Ordinárias</a:t>
            </a:r>
            <a:r>
              <a:rPr lang="pt-BR" sz="2000" b="1" dirty="0" smtClean="0">
                <a:solidFill>
                  <a:srgbClr val="404546"/>
                </a:solidFill>
              </a:rPr>
              <a:t> </a:t>
            </a:r>
            <a:r>
              <a:rPr lang="pt-BR" sz="2000" dirty="0">
                <a:solidFill>
                  <a:srgbClr val="404546"/>
                </a:solidFill>
              </a:rPr>
              <a:t>tendo como metas a </a:t>
            </a:r>
            <a:r>
              <a:rPr lang="pt-BR" sz="2000" i="1" dirty="0">
                <a:solidFill>
                  <a:srgbClr val="C86B24"/>
                </a:solidFill>
              </a:rPr>
              <a:t>flexibilização</a:t>
            </a:r>
            <a:r>
              <a:rPr lang="pt-BR" sz="2000" b="1" dirty="0">
                <a:solidFill>
                  <a:srgbClr val="494E4F"/>
                </a:solidFill>
              </a:rPr>
              <a:t> </a:t>
            </a:r>
            <a:r>
              <a:rPr lang="pt-BR" sz="2000" dirty="0">
                <a:solidFill>
                  <a:srgbClr val="404546"/>
                </a:solidFill>
              </a:rPr>
              <a:t>de </a:t>
            </a:r>
            <a:r>
              <a:rPr lang="pt-BR" sz="2000" dirty="0" smtClean="0">
                <a:solidFill>
                  <a:srgbClr val="404546"/>
                </a:solidFill>
              </a:rPr>
              <a:t>regras que regulam </a:t>
            </a:r>
            <a:r>
              <a:rPr lang="pt-BR" sz="2000" dirty="0" smtClean="0">
                <a:solidFill>
                  <a:srgbClr val="C86B24"/>
                </a:solidFill>
              </a:rPr>
              <a:t>a </a:t>
            </a:r>
            <a:r>
              <a:rPr lang="pt-BR" sz="2000" i="1" dirty="0" smtClean="0">
                <a:solidFill>
                  <a:srgbClr val="C86B24"/>
                </a:solidFill>
              </a:rPr>
              <a:t>relação capital – trabalho</a:t>
            </a:r>
            <a:r>
              <a:rPr lang="pt-BR" sz="2000" dirty="0" smtClean="0">
                <a:solidFill>
                  <a:srgbClr val="494E4F"/>
                </a:solidFill>
              </a:rPr>
              <a:t>, </a:t>
            </a:r>
            <a:r>
              <a:rPr lang="pt-BR" sz="2000" dirty="0" smtClean="0">
                <a:solidFill>
                  <a:srgbClr val="404546"/>
                </a:solidFill>
              </a:rPr>
              <a:t>atribuindo competitividade as empresas brasileiras.</a:t>
            </a:r>
          </a:p>
          <a:p>
            <a:pPr algn="ctr">
              <a:lnSpc>
                <a:spcPct val="150000"/>
              </a:lnSpc>
            </a:pPr>
            <a:endParaRPr lang="pt-BR" dirty="0">
              <a:solidFill>
                <a:srgbClr val="404546"/>
              </a:solidFill>
            </a:endParaRPr>
          </a:p>
          <a:p>
            <a:pPr algn="ctr">
              <a:lnSpc>
                <a:spcPct val="150000"/>
              </a:lnSpc>
            </a:pPr>
            <a:r>
              <a:rPr lang="pt-BR" sz="2000" dirty="0" smtClean="0">
                <a:solidFill>
                  <a:srgbClr val="404546"/>
                </a:solidFill>
              </a:rPr>
              <a:t>O </a:t>
            </a:r>
            <a:r>
              <a:rPr lang="pt-BR" sz="2000" i="1" dirty="0">
                <a:solidFill>
                  <a:srgbClr val="404546"/>
                </a:solidFill>
              </a:rPr>
              <a:t>respeito às negociações coletivas e individuais</a:t>
            </a:r>
            <a:r>
              <a:rPr lang="pt-BR" sz="2000" dirty="0">
                <a:solidFill>
                  <a:srgbClr val="404546"/>
                </a:solidFill>
              </a:rPr>
              <a:t>, </a:t>
            </a:r>
            <a:r>
              <a:rPr lang="pt-BR" sz="2000" i="1" dirty="0" smtClean="0">
                <a:solidFill>
                  <a:srgbClr val="404546"/>
                </a:solidFill>
              </a:rPr>
              <a:t>à boa-fé</a:t>
            </a:r>
            <a:r>
              <a:rPr lang="pt-BR" sz="2000" dirty="0" smtClean="0">
                <a:solidFill>
                  <a:srgbClr val="404546"/>
                </a:solidFill>
              </a:rPr>
              <a:t>, e a </a:t>
            </a:r>
            <a:r>
              <a:rPr lang="pt-BR" sz="2000" i="1" dirty="0" smtClean="0">
                <a:solidFill>
                  <a:srgbClr val="404546"/>
                </a:solidFill>
              </a:rPr>
              <a:t>segurança </a:t>
            </a:r>
            <a:r>
              <a:rPr lang="pt-BR" sz="2000" i="1" dirty="0">
                <a:solidFill>
                  <a:srgbClr val="404546"/>
                </a:solidFill>
              </a:rPr>
              <a:t>jurídica</a:t>
            </a:r>
            <a:r>
              <a:rPr lang="pt-BR" sz="2000" dirty="0">
                <a:solidFill>
                  <a:srgbClr val="404546"/>
                </a:solidFill>
              </a:rPr>
              <a:t> nas relações do </a:t>
            </a:r>
            <a:r>
              <a:rPr lang="pt-BR" sz="2000" dirty="0" smtClean="0">
                <a:solidFill>
                  <a:srgbClr val="404546"/>
                </a:solidFill>
              </a:rPr>
              <a:t>trabalho também são alicerces da Lei.</a:t>
            </a:r>
          </a:p>
          <a:p>
            <a:pPr algn="ctr">
              <a:lnSpc>
                <a:spcPct val="150000"/>
              </a:lnSpc>
            </a:pPr>
            <a:endParaRPr lang="pt-BR" dirty="0">
              <a:solidFill>
                <a:srgbClr val="404546"/>
              </a:solidFill>
            </a:endParaRPr>
          </a:p>
          <a:p>
            <a:pPr algn="ctr">
              <a:lnSpc>
                <a:spcPct val="150000"/>
              </a:lnSpc>
            </a:pPr>
            <a:r>
              <a:rPr lang="pt-BR" sz="2000" dirty="0" smtClean="0">
                <a:solidFill>
                  <a:srgbClr val="404546"/>
                </a:solidFill>
              </a:rPr>
              <a:t>Destaca-se o seguintes pontos do regramento:</a:t>
            </a:r>
            <a:endParaRPr lang="pt-BR" sz="2000" b="1" dirty="0" smtClean="0">
              <a:solidFill>
                <a:srgbClr val="404546"/>
              </a:solidFill>
            </a:endParaRPr>
          </a:p>
          <a:p>
            <a:pPr lvl="1" algn="just"/>
            <a:endParaRPr lang="pt-BR" sz="2000" b="1" dirty="0" smtClean="0"/>
          </a:p>
          <a:p>
            <a:pPr marL="342900" indent="-342900" algn="just">
              <a:buFont typeface="Wingdings" panose="05000000000000000000" pitchFamily="2" charset="2"/>
              <a:buChar char="q"/>
            </a:pPr>
            <a:endParaRPr lang="pt-BR" sz="2000" b="1" dirty="0" smtClean="0"/>
          </a:p>
        </p:txBody>
      </p:sp>
    </p:spTree>
    <p:extLst>
      <p:ext uri="{BB962C8B-B14F-4D97-AF65-F5344CB8AC3E}">
        <p14:creationId xmlns:p14="http://schemas.microsoft.com/office/powerpoint/2010/main" val="3484963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63616" y="367610"/>
            <a:ext cx="8431348" cy="1049710"/>
          </a:xfrm>
        </p:spPr>
        <p:txBody>
          <a:bodyPr>
            <a:noAutofit/>
          </a:bodyPr>
          <a:lstStyle/>
          <a:p>
            <a:pPr lvl="0" algn="just" fontAlgn="base">
              <a:lnSpc>
                <a:spcPct val="150000"/>
              </a:lnSpc>
            </a:pPr>
            <a:r>
              <a:rPr lang="pt-BR" sz="1400" b="1" spc="300" dirty="0" smtClean="0">
                <a:solidFill>
                  <a:srgbClr val="C86B24"/>
                </a:solidFill>
              </a:rPr>
              <a:t>NEGOCIADO PREVALECERÁ SOBRE O LEGISLADO</a:t>
            </a:r>
            <a:endParaRPr lang="pt-BR" sz="1400" b="1" spc="300" dirty="0">
              <a:solidFill>
                <a:srgbClr val="C86B24"/>
              </a:solidFill>
            </a:endParaRPr>
          </a:p>
          <a:p>
            <a:pPr lvl="0" algn="just" fontAlgn="base">
              <a:lnSpc>
                <a:spcPct val="150000"/>
              </a:lnSpc>
            </a:pPr>
            <a:r>
              <a:rPr lang="pt-BR" sz="1400" i="1" dirty="0">
                <a:solidFill>
                  <a:srgbClr val="404546"/>
                </a:solidFill>
              </a:rPr>
              <a:t>Artigo 611A. A convenção coletiva e o acordo coletivo de trabalho têm prevalência sobre a lei quando, entre outros, dispuserem sobre: </a:t>
            </a:r>
            <a:endParaRPr lang="en-US" sz="1400" i="1" spc="600" dirty="0">
              <a:solidFill>
                <a:srgbClr val="660066"/>
              </a:solidFill>
              <a:effectLst>
                <a:outerShdw blurRad="60007" dist="200025" dir="15000000" sy="30000" kx="-1800000" algn="bl" rotWithShape="0">
                  <a:prstClr val="black">
                    <a:alpha val="32000"/>
                  </a:prstClr>
                </a:outerShdw>
              </a:effectLst>
              <a:latin typeface="+mj-lt"/>
              <a:ea typeface="+mj-ea"/>
              <a:cs typeface="+mj-cs"/>
            </a:endParaRPr>
          </a:p>
        </p:txBody>
      </p:sp>
      <p:sp>
        <p:nvSpPr>
          <p:cNvPr id="3" name="Subtitle 2"/>
          <p:cNvSpPr txBox="1">
            <a:spLocks/>
          </p:cNvSpPr>
          <p:nvPr/>
        </p:nvSpPr>
        <p:spPr>
          <a:xfrm>
            <a:off x="320766" y="1611630"/>
            <a:ext cx="8431348" cy="429583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ctr" fontAlgn="base">
              <a:lnSpc>
                <a:spcPct val="150000"/>
              </a:lnSpc>
              <a:buFont typeface="Wingdings" panose="05000000000000000000" pitchFamily="2" charset="2"/>
              <a:buChar char="Ø"/>
            </a:pPr>
            <a:endParaRPr lang="pt-BR" sz="1000" i="1" dirty="0">
              <a:solidFill>
                <a:srgbClr val="C86B24"/>
              </a:solidFill>
            </a:endParaRPr>
          </a:p>
          <a:p>
            <a:pPr marL="342900" indent="-342900" algn="ctr" fontAlgn="base">
              <a:lnSpc>
                <a:spcPct val="150000"/>
              </a:lnSpc>
              <a:buFont typeface="Wingdings" panose="05000000000000000000" pitchFamily="2" charset="2"/>
              <a:buChar char="Ø"/>
            </a:pPr>
            <a:r>
              <a:rPr lang="pt-BR" sz="1400" i="1" dirty="0">
                <a:solidFill>
                  <a:srgbClr val="C86B24"/>
                </a:solidFill>
              </a:rPr>
              <a:t>Pacto quanto à jornada de trabalho – </a:t>
            </a:r>
          </a:p>
          <a:p>
            <a:pPr algn="ctr" fontAlgn="base">
              <a:lnSpc>
                <a:spcPct val="150000"/>
              </a:lnSpc>
            </a:pPr>
            <a:r>
              <a:rPr lang="pt-BR" sz="1400" i="1" dirty="0">
                <a:solidFill>
                  <a:srgbClr val="FF0000"/>
                </a:solidFill>
              </a:rPr>
              <a:t>MP 808/2017 (12X36)</a:t>
            </a: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Banco de horas anual</a:t>
            </a: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Intervalo intrajornada – 30 minutos</a:t>
            </a: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Remuneração </a:t>
            </a:r>
            <a:r>
              <a:rPr lang="pt-BR" sz="1400" i="1" dirty="0">
                <a:solidFill>
                  <a:srgbClr val="C86B24"/>
                </a:solidFill>
              </a:rPr>
              <a:t>por produtividade</a:t>
            </a: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Troca </a:t>
            </a:r>
            <a:r>
              <a:rPr lang="pt-BR" sz="1400" i="1" dirty="0">
                <a:solidFill>
                  <a:srgbClr val="C86B24"/>
                </a:solidFill>
              </a:rPr>
              <a:t>do dia de feriado</a:t>
            </a: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Homologação</a:t>
            </a:r>
            <a:endParaRPr lang="pt-BR" sz="1400" i="1" dirty="0">
              <a:solidFill>
                <a:srgbClr val="C86B24"/>
              </a:solidFill>
            </a:endParaRPr>
          </a:p>
          <a:p>
            <a:pPr marL="342900" lvl="0" indent="-342900" algn="ctr" fontAlgn="base">
              <a:lnSpc>
                <a:spcPct val="150000"/>
              </a:lnSpc>
              <a:buFont typeface="Wingdings" panose="05000000000000000000" pitchFamily="2" charset="2"/>
              <a:buChar char="Ø"/>
            </a:pPr>
            <a:r>
              <a:rPr lang="pt-BR" sz="1400" i="1" dirty="0" smtClean="0">
                <a:solidFill>
                  <a:srgbClr val="C86B24"/>
                </a:solidFill>
              </a:rPr>
              <a:t>Prêmios </a:t>
            </a:r>
            <a:r>
              <a:rPr lang="pt-BR" sz="1400" i="1" dirty="0">
                <a:solidFill>
                  <a:srgbClr val="C86B24"/>
                </a:solidFill>
              </a:rPr>
              <a:t>de incentivo em bens ou serviços</a:t>
            </a:r>
          </a:p>
          <a:p>
            <a:pPr marL="342900" indent="-342900" algn="ctr" fontAlgn="base">
              <a:lnSpc>
                <a:spcPct val="150000"/>
              </a:lnSpc>
              <a:buFont typeface="Wingdings" panose="05000000000000000000" pitchFamily="2" charset="2"/>
              <a:buChar char="Ø"/>
            </a:pPr>
            <a:r>
              <a:rPr lang="pt-BR" sz="1400" i="1" dirty="0" smtClean="0">
                <a:solidFill>
                  <a:srgbClr val="C86B24"/>
                </a:solidFill>
              </a:rPr>
              <a:t>PLR</a:t>
            </a:r>
          </a:p>
          <a:p>
            <a:pPr marL="342900" indent="-342900" algn="ctr" fontAlgn="base">
              <a:lnSpc>
                <a:spcPct val="150000"/>
              </a:lnSpc>
              <a:buFont typeface="Wingdings" panose="05000000000000000000" pitchFamily="2" charset="2"/>
              <a:buChar char="Ø"/>
            </a:pPr>
            <a:r>
              <a:rPr lang="pt-BR" sz="1400" i="1" dirty="0" smtClean="0">
                <a:solidFill>
                  <a:srgbClr val="C86B24"/>
                </a:solidFill>
              </a:rPr>
              <a:t>Outros </a:t>
            </a:r>
            <a:endParaRPr lang="pt-BR" sz="1400" i="1" dirty="0">
              <a:solidFill>
                <a:srgbClr val="C86B24"/>
              </a:solidFill>
            </a:endParaRPr>
          </a:p>
        </p:txBody>
      </p:sp>
    </p:spTree>
    <p:extLst>
      <p:ext uri="{BB962C8B-B14F-4D97-AF65-F5344CB8AC3E}">
        <p14:creationId xmlns:p14="http://schemas.microsoft.com/office/powerpoint/2010/main" val="24571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263616" y="367610"/>
            <a:ext cx="8431348" cy="1049710"/>
          </a:xfrm>
        </p:spPr>
        <p:txBody>
          <a:bodyPr>
            <a:noAutofit/>
          </a:bodyPr>
          <a:lstStyle/>
          <a:p>
            <a:pPr lvl="0" algn="just" fontAlgn="base">
              <a:lnSpc>
                <a:spcPct val="150000"/>
              </a:lnSpc>
            </a:pPr>
            <a:r>
              <a:rPr lang="pt-BR" sz="1400" b="1" spc="300" dirty="0">
                <a:solidFill>
                  <a:srgbClr val="C86B24"/>
                </a:solidFill>
              </a:rPr>
              <a:t>OPORTUNIDADES PARA OS SINDICATOS</a:t>
            </a:r>
          </a:p>
          <a:p>
            <a:pPr lvl="0" algn="just" fontAlgn="base">
              <a:lnSpc>
                <a:spcPct val="150000"/>
              </a:lnSpc>
            </a:pPr>
            <a:r>
              <a:rPr lang="pt-BR" sz="1400" i="1" dirty="0">
                <a:solidFill>
                  <a:srgbClr val="FF0000"/>
                </a:solidFill>
              </a:rPr>
              <a:t>MP 808/17</a:t>
            </a:r>
          </a:p>
          <a:p>
            <a:pPr lvl="0" algn="just" fontAlgn="base">
              <a:lnSpc>
                <a:spcPct val="150000"/>
              </a:lnSpc>
            </a:pPr>
            <a:r>
              <a:rPr lang="pt-BR" sz="1400" i="1" dirty="0">
                <a:solidFill>
                  <a:srgbClr val="404546"/>
                </a:solidFill>
              </a:rPr>
              <a:t>Art. 452-A.  O contrato de trabalho intermitente </a:t>
            </a:r>
            <a:r>
              <a:rPr lang="pt-BR" sz="1400" i="1" u="sng" dirty="0">
                <a:solidFill>
                  <a:srgbClr val="404546"/>
                </a:solidFill>
              </a:rPr>
              <a:t>será celebrado por escrito</a:t>
            </a:r>
            <a:r>
              <a:rPr lang="pt-BR" sz="1400" i="1" dirty="0">
                <a:solidFill>
                  <a:srgbClr val="404546"/>
                </a:solidFill>
              </a:rPr>
              <a:t> e </a:t>
            </a:r>
            <a:r>
              <a:rPr lang="pt-BR" sz="1400" i="1" u="sng" dirty="0">
                <a:solidFill>
                  <a:srgbClr val="404546"/>
                </a:solidFill>
              </a:rPr>
              <a:t>registrado na CTPS</a:t>
            </a:r>
            <a:r>
              <a:rPr lang="pt-BR" sz="1400" i="1" dirty="0">
                <a:solidFill>
                  <a:srgbClr val="404546"/>
                </a:solidFill>
              </a:rPr>
              <a:t>, ainda que previsto acordo coletivo de trabalho ou convenção coletiva, e conterá:</a:t>
            </a:r>
            <a:endParaRPr lang="en-US" sz="1400" i="1" spc="600" dirty="0">
              <a:solidFill>
                <a:srgbClr val="660066"/>
              </a:solidFill>
              <a:effectLst>
                <a:outerShdw blurRad="60007" dist="200025" dir="15000000" sy="30000" kx="-1800000" algn="bl" rotWithShape="0">
                  <a:prstClr val="black">
                    <a:alpha val="32000"/>
                  </a:prstClr>
                </a:outerShdw>
              </a:effectLst>
              <a:latin typeface="+mj-lt"/>
              <a:ea typeface="+mj-ea"/>
              <a:cs typeface="+mj-cs"/>
            </a:endParaRPr>
          </a:p>
        </p:txBody>
      </p:sp>
      <p:sp>
        <p:nvSpPr>
          <p:cNvPr id="3" name="Subtitle 2"/>
          <p:cNvSpPr txBox="1">
            <a:spLocks/>
          </p:cNvSpPr>
          <p:nvPr/>
        </p:nvSpPr>
        <p:spPr>
          <a:xfrm>
            <a:off x="320766" y="1611630"/>
            <a:ext cx="8431348" cy="429583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ctr" fontAlgn="base">
              <a:lnSpc>
                <a:spcPct val="150000"/>
              </a:lnSpc>
              <a:buFont typeface="Wingdings" panose="05000000000000000000" pitchFamily="2" charset="2"/>
              <a:buChar char="Ø"/>
            </a:pPr>
            <a:endParaRPr lang="pt-BR" sz="1000" i="1" dirty="0">
              <a:solidFill>
                <a:srgbClr val="C86B24"/>
              </a:solidFill>
            </a:endParaRPr>
          </a:p>
          <a:p>
            <a:pPr marL="342900" lvl="0" indent="-342900" algn="ctr" fontAlgn="base">
              <a:lnSpc>
                <a:spcPct val="150000"/>
              </a:lnSpc>
              <a:buFont typeface="Wingdings" panose="05000000000000000000" pitchFamily="2" charset="2"/>
              <a:buChar char="Ø"/>
            </a:pPr>
            <a:r>
              <a:rPr lang="pt-BR" sz="1400" i="1" dirty="0">
                <a:solidFill>
                  <a:srgbClr val="C86B24"/>
                </a:solidFill>
              </a:rPr>
              <a:t>Identificação e Domicílio das Partes;</a:t>
            </a:r>
          </a:p>
          <a:p>
            <a:pPr marL="342900" lvl="0" indent="-342900" algn="ctr" fontAlgn="base">
              <a:lnSpc>
                <a:spcPct val="150000"/>
              </a:lnSpc>
              <a:buFont typeface="Wingdings" panose="05000000000000000000" pitchFamily="2" charset="2"/>
              <a:buChar char="Ø"/>
            </a:pPr>
            <a:r>
              <a:rPr lang="pt-BR" sz="1400" i="1" dirty="0">
                <a:solidFill>
                  <a:srgbClr val="C86B24"/>
                </a:solidFill>
              </a:rPr>
              <a:t>Valor da hora ou dia de trabalho, não inferior ao valor do salário mínimo</a:t>
            </a:r>
          </a:p>
          <a:p>
            <a:pPr marL="342900" lvl="0" indent="-342900" algn="ctr" fontAlgn="base">
              <a:lnSpc>
                <a:spcPct val="150000"/>
              </a:lnSpc>
              <a:buFont typeface="Wingdings" panose="05000000000000000000" pitchFamily="2" charset="2"/>
              <a:buChar char="Ø"/>
            </a:pPr>
            <a:r>
              <a:rPr lang="pt-BR" sz="1400" i="1" dirty="0">
                <a:solidFill>
                  <a:srgbClr val="C86B24"/>
                </a:solidFill>
              </a:rPr>
              <a:t>Remuneração do salário noturno superior ao diurno</a:t>
            </a:r>
            <a:endParaRPr lang="pt-BR" sz="1000" i="1" dirty="0">
              <a:solidFill>
                <a:srgbClr val="C86B24"/>
              </a:solidFill>
            </a:endParaRPr>
          </a:p>
          <a:p>
            <a:pPr marL="342900" lvl="0" indent="-342900" algn="ctr" fontAlgn="base">
              <a:lnSpc>
                <a:spcPct val="150000"/>
              </a:lnSpc>
              <a:buFont typeface="Wingdings" panose="05000000000000000000" pitchFamily="2" charset="2"/>
              <a:buChar char="Ø"/>
            </a:pPr>
            <a:r>
              <a:rPr lang="pt-BR" sz="1400" i="1" dirty="0">
                <a:solidFill>
                  <a:srgbClr val="C86B24"/>
                </a:solidFill>
              </a:rPr>
              <a:t>Local e prazo para pagamento da Remuneração</a:t>
            </a:r>
          </a:p>
          <a:p>
            <a:pPr marL="342900" lvl="0" indent="-342900" algn="ctr" fontAlgn="base">
              <a:lnSpc>
                <a:spcPct val="150000"/>
              </a:lnSpc>
              <a:buFont typeface="Wingdings" panose="05000000000000000000" pitchFamily="2" charset="2"/>
              <a:buChar char="Ø"/>
            </a:pPr>
            <a:r>
              <a:rPr lang="pt-BR" sz="1400" i="1" dirty="0">
                <a:solidFill>
                  <a:srgbClr val="C86B24"/>
                </a:solidFill>
              </a:rPr>
              <a:t>Convocação para o trabalho, por qualquer meio eficaz, com três dias de antecedência;</a:t>
            </a:r>
          </a:p>
          <a:p>
            <a:pPr marL="342900" lvl="0" indent="-342900" algn="ctr" fontAlgn="base">
              <a:lnSpc>
                <a:spcPct val="150000"/>
              </a:lnSpc>
              <a:buFont typeface="Wingdings" panose="05000000000000000000" pitchFamily="2" charset="2"/>
              <a:buChar char="Ø"/>
            </a:pPr>
            <a:r>
              <a:rPr lang="pt-BR" sz="1400" i="1" dirty="0">
                <a:solidFill>
                  <a:srgbClr val="C86B24"/>
                </a:solidFill>
              </a:rPr>
              <a:t>Prazo de 24 horas para o aceite do trabalho (anteriormente 1 dia útil)</a:t>
            </a:r>
          </a:p>
          <a:p>
            <a:pPr marL="342900" lvl="0" indent="-342900" algn="ctr" fontAlgn="base">
              <a:lnSpc>
                <a:spcPct val="150000"/>
              </a:lnSpc>
              <a:buFont typeface="Wingdings" panose="05000000000000000000" pitchFamily="2" charset="2"/>
              <a:buChar char="Ø"/>
            </a:pPr>
            <a:r>
              <a:rPr lang="pt-BR" sz="1400" i="1" dirty="0">
                <a:solidFill>
                  <a:srgbClr val="C86B24"/>
                </a:solidFill>
              </a:rPr>
              <a:t>Remuneração Mensal: salário, férias proporcional com 1/3, 13º proporcional; DSR; adicionais (recibo deverá conter discriminação das verbas)</a:t>
            </a:r>
            <a:endParaRPr lang="pt-BR" sz="1000" i="1" dirty="0">
              <a:solidFill>
                <a:srgbClr val="C86B24"/>
              </a:solidFill>
            </a:endParaRPr>
          </a:p>
          <a:p>
            <a:pPr marL="342900" lvl="0" indent="-342900" algn="ctr" fontAlgn="base">
              <a:lnSpc>
                <a:spcPct val="150000"/>
              </a:lnSpc>
              <a:buFont typeface="Wingdings" panose="05000000000000000000" pitchFamily="2" charset="2"/>
              <a:buChar char="Ø"/>
            </a:pPr>
            <a:r>
              <a:rPr lang="pt-BR" sz="1400" i="1" dirty="0">
                <a:solidFill>
                  <a:srgbClr val="C86B24"/>
                </a:solidFill>
              </a:rPr>
              <a:t>Férias a cada 12 meses de trabalho, podendo ser fracionadas em até três períodos</a:t>
            </a:r>
          </a:p>
          <a:p>
            <a:pPr marL="342900" lvl="0" indent="-342900" algn="ctr" fontAlgn="base">
              <a:lnSpc>
                <a:spcPct val="150000"/>
              </a:lnSpc>
              <a:buFont typeface="Wingdings" panose="05000000000000000000" pitchFamily="2" charset="2"/>
              <a:buChar char="Ø"/>
            </a:pPr>
            <a:r>
              <a:rPr lang="pt-BR" sz="1400" i="1" dirty="0">
                <a:solidFill>
                  <a:srgbClr val="C86B24"/>
                </a:solidFill>
              </a:rPr>
              <a:t>Auxílios Previdenciários com pagamento direto pela INSS</a:t>
            </a:r>
          </a:p>
          <a:p>
            <a:pPr marL="342900" indent="-342900" algn="ctr" fontAlgn="base">
              <a:lnSpc>
                <a:spcPct val="150000"/>
              </a:lnSpc>
              <a:buFont typeface="Wingdings" panose="05000000000000000000" pitchFamily="2" charset="2"/>
              <a:buChar char="Ø"/>
            </a:pPr>
            <a:r>
              <a:rPr lang="pt-BR" sz="1400" i="1" dirty="0">
                <a:solidFill>
                  <a:srgbClr val="C86B24"/>
                </a:solidFill>
              </a:rPr>
              <a:t>Clausula Penal – Pactuada pela partes no Contrato de Trabalho</a:t>
            </a:r>
          </a:p>
        </p:txBody>
      </p:sp>
    </p:spTree>
    <p:extLst>
      <p:ext uri="{BB962C8B-B14F-4D97-AF65-F5344CB8AC3E}">
        <p14:creationId xmlns:p14="http://schemas.microsoft.com/office/powerpoint/2010/main" val="4487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320766" y="264740"/>
            <a:ext cx="8431348" cy="1369750"/>
          </a:xfrm>
        </p:spPr>
        <p:txBody>
          <a:bodyPr>
            <a:noAutofit/>
          </a:bodyPr>
          <a:lstStyle/>
          <a:p>
            <a:pPr lvl="0" algn="just" fontAlgn="base">
              <a:lnSpc>
                <a:spcPct val="150000"/>
              </a:lnSpc>
            </a:pPr>
            <a:r>
              <a:rPr lang="pt-BR" sz="1600" b="1" spc="300" dirty="0">
                <a:solidFill>
                  <a:srgbClr val="C86B24"/>
                </a:solidFill>
              </a:rPr>
              <a:t>PRECAUÇÕES AOS SINDICATOS</a:t>
            </a:r>
          </a:p>
          <a:p>
            <a:pPr lvl="0" algn="just" fontAlgn="base">
              <a:lnSpc>
                <a:spcPct val="150000"/>
              </a:lnSpc>
            </a:pPr>
            <a:r>
              <a:rPr lang="pt-BR" sz="1400" i="1" dirty="0">
                <a:solidFill>
                  <a:srgbClr val="404546"/>
                </a:solidFill>
              </a:rPr>
              <a:t>Consolidação das Leis do Trabalho</a:t>
            </a:r>
            <a:endParaRPr lang="en-US" sz="1400" i="1" spc="600" dirty="0">
              <a:solidFill>
                <a:srgbClr val="660066"/>
              </a:solidFill>
              <a:effectLst>
                <a:outerShdw blurRad="60007" dist="200025" dir="15000000" sy="30000" kx="-1800000" algn="bl" rotWithShape="0">
                  <a:prstClr val="black">
                    <a:alpha val="32000"/>
                  </a:prstClr>
                </a:outerShdw>
              </a:effectLst>
              <a:latin typeface="+mj-lt"/>
              <a:ea typeface="+mj-ea"/>
              <a:cs typeface="+mj-cs"/>
            </a:endParaRPr>
          </a:p>
        </p:txBody>
      </p:sp>
      <p:sp>
        <p:nvSpPr>
          <p:cNvPr id="3" name="Subtitle 2"/>
          <p:cNvSpPr txBox="1">
            <a:spLocks/>
          </p:cNvSpPr>
          <p:nvPr/>
        </p:nvSpPr>
        <p:spPr>
          <a:xfrm>
            <a:off x="320766" y="1657350"/>
            <a:ext cx="8431348" cy="454914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fontAlgn="base">
              <a:lnSpc>
                <a:spcPct val="150000"/>
              </a:lnSpc>
            </a:pPr>
            <a:r>
              <a:rPr lang="pt-BR" sz="1800" i="1" dirty="0">
                <a:solidFill>
                  <a:srgbClr val="404546"/>
                </a:solidFill>
              </a:rPr>
              <a:t>Artigo 3. Considera-se empregado toda pessoa física que prestar serviços de natureza não eventual a empregador, sob a dependência deste e mediante salário.</a:t>
            </a:r>
          </a:p>
          <a:p>
            <a:pPr algn="just" fontAlgn="base">
              <a:lnSpc>
                <a:spcPct val="150000"/>
              </a:lnSpc>
            </a:pPr>
            <a:r>
              <a:rPr lang="pt-BR" sz="1800" i="1" dirty="0">
                <a:solidFill>
                  <a:srgbClr val="404546"/>
                </a:solidFill>
              </a:rPr>
              <a:t>Parágrafo único - Não haverá distinções relativas à espécie de emprego e à condição de trabalhador, nem entre o trabalho intelectual, técnico e manual. </a:t>
            </a:r>
          </a:p>
          <a:p>
            <a:pPr algn="just" fontAlgn="base">
              <a:lnSpc>
                <a:spcPct val="150000"/>
              </a:lnSpc>
            </a:pPr>
            <a:endParaRPr lang="pt-BR" sz="1800" i="1" dirty="0">
              <a:solidFill>
                <a:srgbClr val="404546"/>
              </a:solidFill>
            </a:endParaRPr>
          </a:p>
          <a:p>
            <a:pPr algn="just" fontAlgn="base">
              <a:lnSpc>
                <a:spcPct val="150000"/>
              </a:lnSpc>
            </a:pPr>
            <a:r>
              <a:rPr lang="pt-BR" sz="1800" i="1" dirty="0">
                <a:solidFill>
                  <a:srgbClr val="404546"/>
                </a:solidFill>
              </a:rPr>
              <a:t>Artigo 9. Serão nulos de pleno direito os atos praticados com o objetivo de desvirtuar, impedir ou fraudar a aplicação dos preceitos contidos na presente Consolidação.</a:t>
            </a:r>
          </a:p>
        </p:txBody>
      </p:sp>
    </p:spTree>
    <p:extLst>
      <p:ext uri="{BB962C8B-B14F-4D97-AF65-F5344CB8AC3E}">
        <p14:creationId xmlns:p14="http://schemas.microsoft.com/office/powerpoint/2010/main" val="410925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ubtitle 2"/>
          <p:cNvSpPr>
            <a:spLocks noGrp="1"/>
          </p:cNvSpPr>
          <p:nvPr>
            <p:ph type="subTitle" idx="1"/>
          </p:nvPr>
        </p:nvSpPr>
        <p:spPr>
          <a:xfrm>
            <a:off x="320766" y="264740"/>
            <a:ext cx="8431348" cy="1369750"/>
          </a:xfrm>
        </p:spPr>
        <p:txBody>
          <a:bodyPr>
            <a:noAutofit/>
          </a:bodyPr>
          <a:lstStyle/>
          <a:p>
            <a:pPr lvl="0" algn="just" fontAlgn="base">
              <a:lnSpc>
                <a:spcPct val="150000"/>
              </a:lnSpc>
            </a:pPr>
            <a:r>
              <a:rPr lang="pt-BR" sz="1600" b="1" spc="300" dirty="0">
                <a:solidFill>
                  <a:srgbClr val="C86B24"/>
                </a:solidFill>
              </a:rPr>
              <a:t>PRECAUÇÕES AOS SINDICATOS</a:t>
            </a:r>
          </a:p>
          <a:p>
            <a:pPr lvl="0" algn="just" fontAlgn="base">
              <a:lnSpc>
                <a:spcPct val="150000"/>
              </a:lnSpc>
            </a:pPr>
            <a:r>
              <a:rPr lang="pt-BR" sz="1400" i="1" dirty="0">
                <a:solidFill>
                  <a:srgbClr val="404546"/>
                </a:solidFill>
              </a:rPr>
              <a:t>Artigo 611B.  Constituem objeto ilícito de convenção coletiva ou de acordo coletivo de trabalho, exclusivamente, a supressão ou a redução dos seguintes direitos:</a:t>
            </a:r>
            <a:endParaRPr lang="en-US" sz="1400" i="1" spc="600" dirty="0">
              <a:solidFill>
                <a:srgbClr val="660066"/>
              </a:solidFill>
              <a:effectLst>
                <a:outerShdw blurRad="60007" dist="200025" dir="15000000" sy="30000" kx="-1800000" algn="bl" rotWithShape="0">
                  <a:prstClr val="black">
                    <a:alpha val="32000"/>
                  </a:prstClr>
                </a:outerShdw>
              </a:effectLst>
              <a:latin typeface="+mj-lt"/>
              <a:ea typeface="+mj-ea"/>
              <a:cs typeface="+mj-cs"/>
            </a:endParaRPr>
          </a:p>
        </p:txBody>
      </p:sp>
      <p:sp>
        <p:nvSpPr>
          <p:cNvPr id="3" name="Subtitle 2"/>
          <p:cNvSpPr txBox="1">
            <a:spLocks/>
          </p:cNvSpPr>
          <p:nvPr/>
        </p:nvSpPr>
        <p:spPr>
          <a:xfrm>
            <a:off x="320766" y="1657350"/>
            <a:ext cx="8431348" cy="454914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kern="1200">
                <a:solidFill>
                  <a:schemeClr val="accent4"/>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just" fontAlgn="base">
              <a:lnSpc>
                <a:spcPct val="150000"/>
              </a:lnSpc>
              <a:buFont typeface="Wingdings" panose="05000000000000000000" pitchFamily="2" charset="2"/>
              <a:buChar char="Ø"/>
            </a:pPr>
            <a:r>
              <a:rPr lang="pt-BR" sz="1400" i="1" dirty="0">
                <a:solidFill>
                  <a:srgbClr val="C86B24"/>
                </a:solidFill>
              </a:rPr>
              <a:t>VII – Proteção do salário na forma da lei, constituindo crime sua retenção dolosa; </a:t>
            </a:r>
          </a:p>
          <a:p>
            <a:pPr algn="just" fontAlgn="base">
              <a:lnSpc>
                <a:spcPct val="150000"/>
              </a:lnSpc>
            </a:pPr>
            <a:endParaRPr lang="pt-BR" sz="1000" i="1" dirty="0">
              <a:solidFill>
                <a:srgbClr val="C86B24"/>
              </a:solidFill>
            </a:endParaRPr>
          </a:p>
          <a:p>
            <a:pPr marL="342900" indent="-342900" algn="just" fontAlgn="base">
              <a:lnSpc>
                <a:spcPct val="150000"/>
              </a:lnSpc>
              <a:buFont typeface="Wingdings" panose="05000000000000000000" pitchFamily="2" charset="2"/>
              <a:buChar char="Ø"/>
            </a:pPr>
            <a:r>
              <a:rPr lang="pt-BR" sz="1400" i="1" dirty="0">
                <a:solidFill>
                  <a:srgbClr val="C86B24"/>
                </a:solidFill>
              </a:rPr>
              <a:t>XV – Proteção do mercado de trabalho da mulher, mediante incentivos específicos, nos termos da lei; </a:t>
            </a:r>
          </a:p>
          <a:p>
            <a:pPr marL="342900" indent="-342900" algn="just" fontAlgn="base">
              <a:lnSpc>
                <a:spcPct val="150000"/>
              </a:lnSpc>
              <a:buFont typeface="Wingdings" panose="05000000000000000000" pitchFamily="2" charset="2"/>
              <a:buChar char="Ø"/>
            </a:pPr>
            <a:endParaRPr lang="pt-BR" sz="1000" i="1" dirty="0">
              <a:solidFill>
                <a:srgbClr val="C86B24"/>
              </a:solidFill>
            </a:endParaRPr>
          </a:p>
          <a:p>
            <a:pPr marL="342900" indent="-342900" algn="just" fontAlgn="base">
              <a:lnSpc>
                <a:spcPct val="150000"/>
              </a:lnSpc>
              <a:buFont typeface="Wingdings" panose="05000000000000000000" pitchFamily="2" charset="2"/>
              <a:buChar char="Ø"/>
            </a:pPr>
            <a:r>
              <a:rPr lang="pt-BR" sz="1400" i="1" dirty="0">
                <a:solidFill>
                  <a:srgbClr val="C86B24"/>
                </a:solidFill>
              </a:rPr>
              <a:t>XVII – Normas de saúde, higiene e segurança do trabalho previstas em lei ou em normas regulamentadoras do Ministério do Trabalho; </a:t>
            </a:r>
            <a:r>
              <a:rPr lang="pt-BR" sz="1400" i="1" dirty="0">
                <a:solidFill>
                  <a:srgbClr val="FF0000"/>
                </a:solidFill>
              </a:rPr>
              <a:t>MP 808/2017</a:t>
            </a:r>
            <a:endParaRPr lang="pt-BR" sz="1400" i="1" dirty="0">
              <a:solidFill>
                <a:srgbClr val="C86B24"/>
              </a:solidFill>
            </a:endParaRPr>
          </a:p>
          <a:p>
            <a:pPr marL="342900" indent="-342900" algn="just" fontAlgn="base">
              <a:lnSpc>
                <a:spcPct val="150000"/>
              </a:lnSpc>
              <a:buFont typeface="Wingdings" panose="05000000000000000000" pitchFamily="2" charset="2"/>
              <a:buChar char="Ø"/>
            </a:pPr>
            <a:endParaRPr lang="pt-BR" sz="1000" i="1" dirty="0">
              <a:solidFill>
                <a:srgbClr val="C86B24"/>
              </a:solidFill>
            </a:endParaRPr>
          </a:p>
          <a:p>
            <a:pPr marL="342900" indent="-342900" algn="just" fontAlgn="base">
              <a:lnSpc>
                <a:spcPct val="150000"/>
              </a:lnSpc>
              <a:buFont typeface="Wingdings" panose="05000000000000000000" pitchFamily="2" charset="2"/>
              <a:buChar char="Ø"/>
            </a:pPr>
            <a:r>
              <a:rPr lang="pt-BR" sz="1400" i="1" dirty="0">
                <a:solidFill>
                  <a:srgbClr val="C86B24"/>
                </a:solidFill>
              </a:rPr>
              <a:t>XXVI – Liberdade de associação profissional ou sindical do trabalhador, inclusive o direito de não sofrer, sem sua expressa e prévia anuência, qualquer cobrança ou desconto salarial estabelecidos em convenção coletiva ou acordo coletivo de trabalho;</a:t>
            </a:r>
          </a:p>
          <a:p>
            <a:pPr marL="342900" indent="-342900" algn="just" fontAlgn="base">
              <a:lnSpc>
                <a:spcPct val="150000"/>
              </a:lnSpc>
              <a:buFont typeface="Wingdings" panose="05000000000000000000" pitchFamily="2" charset="2"/>
              <a:buChar char="Ø"/>
            </a:pPr>
            <a:endParaRPr lang="pt-BR" sz="1000" i="1" dirty="0">
              <a:solidFill>
                <a:srgbClr val="C86B24"/>
              </a:solidFill>
            </a:endParaRPr>
          </a:p>
          <a:p>
            <a:pPr marL="342900" indent="-342900" algn="just" fontAlgn="base">
              <a:lnSpc>
                <a:spcPct val="150000"/>
              </a:lnSpc>
              <a:buFont typeface="Wingdings" panose="05000000000000000000" pitchFamily="2" charset="2"/>
              <a:buChar char="Ø"/>
            </a:pPr>
            <a:r>
              <a:rPr lang="pt-BR" sz="1400" i="1" dirty="0">
                <a:solidFill>
                  <a:srgbClr val="C86B24"/>
                </a:solidFill>
              </a:rPr>
              <a:t>XXIX – Tributos e outros créditos de terceiros.</a:t>
            </a:r>
          </a:p>
          <a:p>
            <a:pPr marL="342900" indent="-342900" algn="just" fontAlgn="base">
              <a:lnSpc>
                <a:spcPct val="150000"/>
              </a:lnSpc>
              <a:buFont typeface="Wingdings" panose="05000000000000000000" pitchFamily="2" charset="2"/>
              <a:buChar char="Ø"/>
            </a:pPr>
            <a:endParaRPr lang="en-US" sz="1400" i="1" spc="600" dirty="0">
              <a:solidFill>
                <a:srgbClr val="660066"/>
              </a:solidFill>
              <a:effectLst>
                <a:outerShdw blurRad="60007" dist="200025" dir="15000000" sy="30000" kx="-1800000" algn="bl" rotWithShape="0">
                  <a:prstClr val="black">
                    <a:alpha val="32000"/>
                  </a:prstClr>
                </a:outerShdw>
              </a:effectLst>
              <a:latin typeface="+mj-lt"/>
              <a:ea typeface="+mj-ea"/>
              <a:cs typeface="+mj-cs"/>
            </a:endParaRPr>
          </a:p>
        </p:txBody>
      </p:sp>
    </p:spTree>
    <p:extLst>
      <p:ext uri="{BB962C8B-B14F-4D97-AF65-F5344CB8AC3E}">
        <p14:creationId xmlns:p14="http://schemas.microsoft.com/office/powerpoint/2010/main" val="39159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ecomercio_nova">
      <a:dk1>
        <a:srgbClr val="999999"/>
      </a:dk1>
      <a:lt1>
        <a:sysClr val="window" lastClr="FFFFFF"/>
      </a:lt1>
      <a:dk2>
        <a:srgbClr val="660066"/>
      </a:dk2>
      <a:lt2>
        <a:srgbClr val="EEECE1"/>
      </a:lt2>
      <a:accent1>
        <a:srgbClr val="FF0000"/>
      </a:accent1>
      <a:accent2>
        <a:srgbClr val="33CC33"/>
      </a:accent2>
      <a:accent3>
        <a:srgbClr val="33CCFF"/>
      </a:accent3>
      <a:accent4>
        <a:srgbClr val="000033"/>
      </a:accent4>
      <a:accent5>
        <a:srgbClr val="FF9900"/>
      </a:accent5>
      <a:accent6>
        <a:srgbClr val="CCCCCC"/>
      </a:accent6>
      <a:hlink>
        <a:srgbClr val="000000"/>
      </a:hlink>
      <a:folHlink>
        <a:srgbClr val="999999"/>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1651</Words>
  <Application>Microsoft Office PowerPoint</Application>
  <PresentationFormat>Apresentação na tela (4:3)</PresentationFormat>
  <Paragraphs>130</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Office Theme</vt:lpstr>
      <vt:lpstr>Apresentação do PowerPoint</vt:lpstr>
      <vt:lpstr>O Empoderamento da Negociação Coletiva Sob a Ótica dos Negociadores do Comércio de Bens, Serviços e Turismo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Ferramentas que os Instrumentos Coletivos Disponibilizam em favor do Empresariado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 Ivo Dall’Acqua Junior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Sincomercio</cp:lastModifiedBy>
  <cp:revision>115</cp:revision>
  <dcterms:created xsi:type="dcterms:W3CDTF">2017-04-18T18:53:45Z</dcterms:created>
  <dcterms:modified xsi:type="dcterms:W3CDTF">2017-11-21T14:22:42Z</dcterms:modified>
</cp:coreProperties>
</file>