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32"/>
  </p:notesMasterIdLst>
  <p:sldIdLst>
    <p:sldId id="256" r:id="rId2"/>
    <p:sldId id="257" r:id="rId3"/>
    <p:sldId id="270" r:id="rId4"/>
    <p:sldId id="271" r:id="rId5"/>
    <p:sldId id="272" r:id="rId6"/>
    <p:sldId id="289" r:id="rId7"/>
    <p:sldId id="290" r:id="rId8"/>
    <p:sldId id="291" r:id="rId9"/>
    <p:sldId id="293" r:id="rId10"/>
    <p:sldId id="294" r:id="rId11"/>
    <p:sldId id="296" r:id="rId12"/>
    <p:sldId id="315" r:id="rId13"/>
    <p:sldId id="297" r:id="rId14"/>
    <p:sldId id="298" r:id="rId15"/>
    <p:sldId id="299" r:id="rId16"/>
    <p:sldId id="300" r:id="rId17"/>
    <p:sldId id="301" r:id="rId18"/>
    <p:sldId id="292" r:id="rId19"/>
    <p:sldId id="302" r:id="rId20"/>
    <p:sldId id="303" r:id="rId21"/>
    <p:sldId id="316" r:id="rId22"/>
    <p:sldId id="306" r:id="rId23"/>
    <p:sldId id="307" r:id="rId24"/>
    <p:sldId id="309" r:id="rId25"/>
    <p:sldId id="310" r:id="rId26"/>
    <p:sldId id="311" r:id="rId27"/>
    <p:sldId id="312" r:id="rId28"/>
    <p:sldId id="313" r:id="rId29"/>
    <p:sldId id="314"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59F4EE7C-D4E4-45EF-85F4-8CC57D07C2E6}">
          <p14:sldIdLst>
            <p14:sldId id="256"/>
            <p14:sldId id="257"/>
            <p14:sldId id="270"/>
            <p14:sldId id="271"/>
            <p14:sldId id="272"/>
            <p14:sldId id="289"/>
            <p14:sldId id="290"/>
            <p14:sldId id="291"/>
            <p14:sldId id="293"/>
            <p14:sldId id="294"/>
            <p14:sldId id="296"/>
            <p14:sldId id="315"/>
            <p14:sldId id="297"/>
            <p14:sldId id="298"/>
            <p14:sldId id="299"/>
            <p14:sldId id="300"/>
            <p14:sldId id="301"/>
            <p14:sldId id="292"/>
            <p14:sldId id="302"/>
            <p14:sldId id="303"/>
            <p14:sldId id="316"/>
            <p14:sldId id="306"/>
            <p14:sldId id="307"/>
            <p14:sldId id="309"/>
            <p14:sldId id="310"/>
            <p14:sldId id="311"/>
            <p14:sldId id="312"/>
            <p14:sldId id="313"/>
            <p14:sldId id="314"/>
          </p14:sldIdLst>
        </p14:section>
        <p14:section name="Seção sem Título" id="{F0C52869-399D-45CE-B0B9-769E8449356F}">
          <p14:sldIdLst>
            <p14:sldId id="28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erson Ferreira Domingues" initials="EFD" lastIdx="64" clrIdx="0">
    <p:extLst>
      <p:ext uri="{19B8F6BF-5375-455C-9EA6-DF929625EA0E}">
        <p15:presenceInfo xmlns:p15="http://schemas.microsoft.com/office/powerpoint/2012/main" userId="91ec7297494b97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3" autoAdjust="0"/>
    <p:restoredTop sz="94659" autoAdjust="0"/>
  </p:normalViewPr>
  <p:slideViewPr>
    <p:cSldViewPr snapToGrid="0">
      <p:cViewPr varScale="1">
        <p:scale>
          <a:sx n="79" d="100"/>
          <a:sy n="79" d="100"/>
        </p:scale>
        <p:origin x="62" y="67"/>
      </p:cViewPr>
      <p:guideLst/>
    </p:cSldViewPr>
  </p:slideViewPr>
  <p:outlineViewPr>
    <p:cViewPr>
      <p:scale>
        <a:sx n="33" d="100"/>
        <a:sy n="33" d="100"/>
      </p:scale>
      <p:origin x="0" y="-151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A420BB-0210-4CDE-9039-A4F86DF451E3}" type="datetimeFigureOut">
              <a:rPr lang="pt-BR" smtClean="0"/>
              <a:t>21/11/2017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8E5E1-202F-415F-8EDC-A63640063C04}" type="slidenum">
              <a:rPr lang="pt-BR" smtClean="0"/>
              <a:t>‹nº›</a:t>
            </a:fld>
            <a:endParaRPr lang="pt-BR"/>
          </a:p>
        </p:txBody>
      </p:sp>
    </p:spTree>
    <p:extLst>
      <p:ext uri="{BB962C8B-B14F-4D97-AF65-F5344CB8AC3E}">
        <p14:creationId xmlns:p14="http://schemas.microsoft.com/office/powerpoint/2010/main" val="251788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468E5E1-202F-415F-8EDC-A63640063C04}" type="slidenum">
              <a:rPr lang="pt-BR" smtClean="0"/>
              <a:t>3</a:t>
            </a:fld>
            <a:endParaRPr lang="pt-BR"/>
          </a:p>
        </p:txBody>
      </p:sp>
    </p:spTree>
    <p:extLst>
      <p:ext uri="{BB962C8B-B14F-4D97-AF65-F5344CB8AC3E}">
        <p14:creationId xmlns:p14="http://schemas.microsoft.com/office/powerpoint/2010/main" val="3418025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9173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t-BR"/>
              <a:t>Clique para editar o título mestre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t-BR"/>
              <a:t>Clique no ícone para adicionar uma imagem</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18C79C5D-2A6F-F04D-97DA-BEF2467B64E4}"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8023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t-BR"/>
              <a:t>Clique para editar o título mestre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t-BR"/>
              <a:t>Editar estilos de texto Mestre</a:t>
            </a:r>
          </a:p>
        </p:txBody>
      </p:sp>
      <p:sp>
        <p:nvSpPr>
          <p:cNvPr id="4" name="Date Placeholder 3"/>
          <p:cNvSpPr>
            <a:spLocks noGrp="1"/>
          </p:cNvSpPr>
          <p:nvPr>
            <p:ph type="dt" sz="half" idx="10"/>
          </p:nvPr>
        </p:nvSpPr>
        <p:spPr/>
        <p:txBody>
          <a:bodyPr/>
          <a:lstStyle/>
          <a:p>
            <a:fld id="{8DFA1846-DA80-1C48-A609-854EA85C59AD}"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9435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t-BR"/>
              <a:t>Clique para editar o título mestre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t-BR"/>
              <a:t>Editar estilos de texto Mestre</a:t>
            </a:r>
          </a:p>
        </p:txBody>
      </p:sp>
      <p:sp>
        <p:nvSpPr>
          <p:cNvPr id="2" name="Date Placeholder 1"/>
          <p:cNvSpPr>
            <a:spLocks noGrp="1"/>
          </p:cNvSpPr>
          <p:nvPr>
            <p:ph type="dt" sz="half" idx="10"/>
          </p:nvPr>
        </p:nvSpPr>
        <p:spPr/>
        <p:txBody>
          <a:bodyPr/>
          <a:lstStyle/>
          <a:p>
            <a:fld id="{FBF54567-0DE4-3F47-BF90-CB84690072F9}" type="datetimeFigureOut">
              <a:rPr lang="en-US" smtClean="0"/>
              <a:pPr/>
              <a:t>11/21/2017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24483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01615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6544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t-BR"/>
              <a:t>Clique para editar o título mestre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617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t-BR"/>
              <a:t>Clique para editar o título mestre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DFA1846-DA80-1C48-A609-854EA85C59AD}"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1522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4238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578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5786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3210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t-BR"/>
              <a:t>Clique para editar o título mestre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D0DF5E60-9974-AC48-9591-99C2BB44B7CF}"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6930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t-BR"/>
              <a:t>Clique para editar o título mestre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t-BR"/>
              <a:t>Clique no ícone para adicionar uma imagem</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11/21/2017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6139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t-BR"/>
              <a:t>Clique para editar o título mestre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11/21/2017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86961460"/>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F4F0FA-DB08-4F1B-BCD5-83B96D9C61CE}"/>
              </a:ext>
            </a:extLst>
          </p:cNvPr>
          <p:cNvSpPr>
            <a:spLocks noGrp="1"/>
          </p:cNvSpPr>
          <p:nvPr>
            <p:ph type="ctrTitle"/>
          </p:nvPr>
        </p:nvSpPr>
        <p:spPr>
          <a:xfrm>
            <a:off x="352799" y="1815849"/>
            <a:ext cx="10572000" cy="2971051"/>
          </a:xfrm>
        </p:spPr>
        <p:txBody>
          <a:bodyPr/>
          <a:lstStyle/>
          <a:p>
            <a:r>
              <a:rPr lang="pt-BR" dirty="0">
                <a:solidFill>
                  <a:srgbClr val="FFC000"/>
                </a:solidFill>
              </a:rPr>
              <a:t>REFORMA TRABALHISTA</a:t>
            </a:r>
            <a:r>
              <a:rPr lang="pt-BR" dirty="0"/>
              <a:t>:</a:t>
            </a:r>
            <a:br>
              <a:rPr lang="pt-BR" dirty="0"/>
            </a:br>
            <a:r>
              <a:rPr lang="pt-BR" dirty="0"/>
              <a:t>apontamentos da Lei nº 13.467/17</a:t>
            </a:r>
          </a:p>
        </p:txBody>
      </p:sp>
      <p:sp>
        <p:nvSpPr>
          <p:cNvPr id="3" name="Subtítulo 2">
            <a:extLst>
              <a:ext uri="{FF2B5EF4-FFF2-40B4-BE49-F238E27FC236}">
                <a16:creationId xmlns:a16="http://schemas.microsoft.com/office/drawing/2014/main" id="{49741838-8166-4272-9697-1F063DC8443E}"/>
              </a:ext>
            </a:extLst>
          </p:cNvPr>
          <p:cNvSpPr>
            <a:spLocks noGrp="1"/>
          </p:cNvSpPr>
          <p:nvPr>
            <p:ph type="subTitle" idx="1"/>
          </p:nvPr>
        </p:nvSpPr>
        <p:spPr>
          <a:xfrm>
            <a:off x="125260" y="5280846"/>
            <a:ext cx="11912252" cy="1577153"/>
          </a:xfrm>
        </p:spPr>
        <p:txBody>
          <a:bodyPr>
            <a:normAutofit fontScale="92500" lnSpcReduction="20000"/>
          </a:bodyPr>
          <a:lstStyle/>
          <a:p>
            <a:r>
              <a:rPr lang="pt-BR" sz="1600" b="1" dirty="0"/>
              <a:t>Emerson Ferreira Domingues</a:t>
            </a:r>
            <a:r>
              <a:rPr lang="pt-BR" sz="1600" dirty="0"/>
              <a:t>, advogado trabalhista militante na área trabalhista e sindical desde 1998 em São Carlos/SP. Formado pelo Centro Universitário de Araraquara – UNIARA (1994-1997); Pós-Graduado </a:t>
            </a:r>
            <a:r>
              <a:rPr lang="pt-BR" sz="1600" i="1" dirty="0"/>
              <a:t>latu sensu</a:t>
            </a:r>
            <a:r>
              <a:rPr lang="pt-BR" sz="1600" dirty="0"/>
              <a:t> em Direito Empresarial pelo Centro Universitário de Araraquara – UNIARA (2002-2004); especialização em Direito do Trabalho e Processo do Trabalho pela Escola Superior de Advocacia – OAB São Carlos/SP (2002); Pós-Graduado </a:t>
            </a:r>
            <a:r>
              <a:rPr lang="pt-BR" sz="1600" i="1" dirty="0"/>
              <a:t>latu sensu</a:t>
            </a:r>
            <a:r>
              <a:rPr lang="pt-BR" sz="1600" dirty="0"/>
              <a:t> em Gestão Pública Sociedade pela Unicamp – Escola de Economia e Universidade Federal do Tocantins (2011-2012) e atualmente Pós-Graduando em Direito e Processo do Trabalho pela Faculdade de Direito de Ribeirão Preto – USP Campus Ribeirão Preto. </a:t>
            </a:r>
            <a:r>
              <a:rPr lang="pt-BR" sz="1600" b="1" dirty="0"/>
              <a:t>E-mail</a:t>
            </a:r>
            <a:r>
              <a:rPr lang="pt-BR" sz="1600" dirty="0"/>
              <a:t>: efdomingues@terra.com.br</a:t>
            </a:r>
          </a:p>
          <a:p>
            <a:endParaRPr lang="pt-BR" sz="1100" dirty="0"/>
          </a:p>
        </p:txBody>
      </p:sp>
      <p:sp>
        <p:nvSpPr>
          <p:cNvPr id="4" name="Rectangle 2">
            <a:extLst>
              <a:ext uri="{FF2B5EF4-FFF2-40B4-BE49-F238E27FC236}">
                <a16:creationId xmlns:a16="http://schemas.microsoft.com/office/drawing/2014/main" id="{A9FCB92B-76B8-44D4-886C-9026538D23A9}"/>
              </a:ext>
            </a:extLst>
          </p:cNvPr>
          <p:cNvSpPr>
            <a:spLocks noChangeArrowheads="1"/>
          </p:cNvSpPr>
          <p:nvPr/>
        </p:nvSpPr>
        <p:spPr bwMode="auto">
          <a:xfrm>
            <a:off x="3194304" y="185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1025" name="Imagem 8" descr="LOGOMARCA SINDICATO">
            <a:extLst>
              <a:ext uri="{FF2B5EF4-FFF2-40B4-BE49-F238E27FC236}">
                <a16:creationId xmlns:a16="http://schemas.microsoft.com/office/drawing/2014/main" id="{446579A2-9890-4119-A382-E4552F0BE9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055" y="248019"/>
            <a:ext cx="8948662" cy="1819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014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238510" y="2218944"/>
            <a:ext cx="11807186" cy="4524315"/>
          </a:xfrm>
          <a:prstGeom prst="rect">
            <a:avLst/>
          </a:prstGeom>
          <a:noFill/>
        </p:spPr>
        <p:txBody>
          <a:bodyPr wrap="square" rtlCol="0">
            <a:spAutoFit/>
          </a:bodyPr>
          <a:lstStyle/>
          <a:p>
            <a:r>
              <a:rPr lang="pt-BR" b="1" dirty="0"/>
              <a:t>DOS CONTRATOS DE TRABALHO:</a:t>
            </a:r>
          </a:p>
          <a:p>
            <a:endParaRPr lang="pt-BR" dirty="0"/>
          </a:p>
          <a:p>
            <a:r>
              <a:rPr lang="pt-BR" b="1" u="sng" dirty="0"/>
              <a:t>DURAÇÃO DIÁRIA DO TRABALHO E JORNADA DE TRABALHO</a:t>
            </a:r>
          </a:p>
          <a:p>
            <a:endParaRPr lang="pt-BR" dirty="0"/>
          </a:p>
          <a:p>
            <a:endParaRPr lang="pt-BR" dirty="0"/>
          </a:p>
          <a:p>
            <a:pPr marL="285750" indent="-285750">
              <a:buFont typeface="Wingdings" panose="05000000000000000000" pitchFamily="2" charset="2"/>
              <a:buChar char="ü"/>
            </a:pPr>
            <a:r>
              <a:rPr lang="pt-BR" dirty="0"/>
              <a:t>A duração diária do trabalho poderá ser acrescida de horas extras, </a:t>
            </a:r>
          </a:p>
          <a:p>
            <a:r>
              <a:rPr lang="pt-BR" dirty="0"/>
              <a:t>em número não excedente de duas, por acordo individual</a:t>
            </a:r>
          </a:p>
          <a:p>
            <a:endParaRPr lang="pt-BR" dirty="0"/>
          </a:p>
          <a:p>
            <a:pPr marL="285750" indent="-285750">
              <a:buFont typeface="Wingdings" panose="05000000000000000000" pitchFamily="2" charset="2"/>
              <a:buChar char="ü"/>
            </a:pPr>
            <a:r>
              <a:rPr lang="pt-BR" dirty="0"/>
              <a:t>banco de horas de que trata o § 2º deste artigo poderá ser pactuado por acordo individual escrito, desde que a compensação ocorra no período máximo de seis meses</a:t>
            </a:r>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r>
              <a:rPr lang="pt-BR" dirty="0"/>
              <a:t>Podem ser ajustadas, por acordo individual escrito, convenção coletiva ou acordo coletivo de trabalho, quaisquer formas de compensação de jornada, desde que não seja ultrapassado o limite de dez horas diárias de trabalho e que a compensação se realize no mesmo mês (art. 59-A)</a:t>
            </a:r>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r>
              <a:rPr lang="pt-BR" b="1" u="sng" dirty="0"/>
              <a:t>Observar a lei do comerciário (Lei 12790/2013)</a:t>
            </a:r>
          </a:p>
        </p:txBody>
      </p:sp>
    </p:spTree>
    <p:extLst>
      <p:ext uri="{BB962C8B-B14F-4D97-AF65-F5344CB8AC3E}">
        <p14:creationId xmlns:p14="http://schemas.microsoft.com/office/powerpoint/2010/main" val="1089213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238510" y="2218944"/>
            <a:ext cx="11807186" cy="3693319"/>
          </a:xfrm>
          <a:prstGeom prst="rect">
            <a:avLst/>
          </a:prstGeom>
          <a:noFill/>
        </p:spPr>
        <p:txBody>
          <a:bodyPr wrap="square" rtlCol="0">
            <a:spAutoFit/>
          </a:bodyPr>
          <a:lstStyle/>
          <a:p>
            <a:r>
              <a:rPr lang="pt-BR" b="1" dirty="0"/>
              <a:t>DOS CONTRATOS DE TRABALHO:</a:t>
            </a:r>
          </a:p>
          <a:p>
            <a:endParaRPr lang="pt-BR" dirty="0"/>
          </a:p>
          <a:p>
            <a:endParaRPr lang="pt-BR" dirty="0"/>
          </a:p>
          <a:p>
            <a:r>
              <a:rPr lang="pt-BR" b="1" u="sng" dirty="0"/>
              <a:t>DURAÇÃO DIÁRIA DO TRABALHO E JORNADA DE TRABALHO</a:t>
            </a:r>
          </a:p>
          <a:p>
            <a:endParaRPr lang="pt-BR" dirty="0"/>
          </a:p>
          <a:p>
            <a:r>
              <a:rPr lang="pt-BR" b="1" u="sng" dirty="0"/>
              <a:t>convenção coletiva ou acordo coletivo de trabalho</a:t>
            </a:r>
            <a:r>
              <a:rPr lang="pt-BR" dirty="0"/>
              <a:t>, estabelecer horário de trabalho de </a:t>
            </a:r>
            <a:r>
              <a:rPr lang="pt-BR" b="1" u="sng" dirty="0"/>
              <a:t>doze horas seguidas por trinta e seis horas </a:t>
            </a:r>
            <a:r>
              <a:rPr lang="pt-BR" dirty="0"/>
              <a:t>ininterruptas de descanso, observados ou </a:t>
            </a:r>
            <a:r>
              <a:rPr lang="pt-BR" b="1" u="sng" dirty="0"/>
              <a:t>indenizados os intervalos </a:t>
            </a:r>
            <a:r>
              <a:rPr lang="pt-BR" dirty="0"/>
              <a:t>para repouso e alimentação (texto MP 808/2017).</a:t>
            </a:r>
          </a:p>
          <a:p>
            <a:endParaRPr lang="pt-BR" dirty="0"/>
          </a:p>
          <a:p>
            <a:r>
              <a:rPr lang="pt-BR" dirty="0"/>
              <a:t>Art. 59-B. § Único. A remuneração mensal pactuada pelo horário previsto no caput deste artigo </a:t>
            </a:r>
            <a:r>
              <a:rPr lang="pt-BR" b="1" u="sng" dirty="0"/>
              <a:t>abrange os pagamentos devidos pelo descanso semanal remunerado e pelo descanso em feriados</a:t>
            </a:r>
            <a:r>
              <a:rPr lang="pt-BR" dirty="0"/>
              <a:t>, e serão considerados </a:t>
            </a:r>
            <a:r>
              <a:rPr lang="pt-BR" b="1" u="sng" dirty="0"/>
              <a:t>compensados os feriados e as prorrogações de trabalho noturno</a:t>
            </a:r>
          </a:p>
          <a:p>
            <a:endParaRPr lang="pt-BR" dirty="0"/>
          </a:p>
        </p:txBody>
      </p:sp>
    </p:spTree>
    <p:extLst>
      <p:ext uri="{BB962C8B-B14F-4D97-AF65-F5344CB8AC3E}">
        <p14:creationId xmlns:p14="http://schemas.microsoft.com/office/powerpoint/2010/main" val="1039530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192406" y="1870152"/>
            <a:ext cx="11807186" cy="5232202"/>
          </a:xfrm>
          <a:prstGeom prst="rect">
            <a:avLst/>
          </a:prstGeom>
          <a:noFill/>
        </p:spPr>
        <p:txBody>
          <a:bodyPr wrap="square" rtlCol="0">
            <a:spAutoFit/>
          </a:bodyPr>
          <a:lstStyle/>
          <a:p>
            <a:r>
              <a:rPr lang="pt-BR" b="1" dirty="0"/>
              <a:t>DOS CONTRATOS DE TRABALHO:</a:t>
            </a:r>
          </a:p>
          <a:p>
            <a:endParaRPr lang="pt-BR" dirty="0"/>
          </a:p>
          <a:p>
            <a:r>
              <a:rPr lang="pt-BR" b="1" u="sng" dirty="0"/>
              <a:t>DURAÇÃO DIÁRIA DO TRABALHO E JORNADA DE TRABALHO</a:t>
            </a:r>
          </a:p>
          <a:p>
            <a:endParaRPr lang="pt-BR" dirty="0"/>
          </a:p>
          <a:p>
            <a:r>
              <a:rPr lang="pt-BR" b="1" u="sng" dirty="0"/>
              <a:t>ENUNCIADOS CNTC</a:t>
            </a:r>
          </a:p>
          <a:p>
            <a:endParaRPr lang="pt-BR" b="1" u="sng" dirty="0"/>
          </a:p>
          <a:p>
            <a:r>
              <a:rPr lang="pt-BR" sz="1600" dirty="0"/>
              <a:t>Enunciado 25 – Jornada de trabalho. Comerciários. Lei 12.790/2013</a:t>
            </a:r>
          </a:p>
          <a:p>
            <a:endParaRPr lang="pt-BR" sz="1600" dirty="0"/>
          </a:p>
          <a:p>
            <a:r>
              <a:rPr lang="pt-BR" sz="1600" dirty="0"/>
              <a:t>I – Nos termos do art. 3º da Lei 12.790/2013, a jornada normal dos comerciários permanece sendo de 8 horas diárias e de 44 horas semanais, podendo ser alterada apenas por acordo coletivo ou convenção coletiva de trabalho.</a:t>
            </a:r>
          </a:p>
          <a:p>
            <a:endParaRPr lang="pt-BR" sz="1600" dirty="0"/>
          </a:p>
          <a:p>
            <a:r>
              <a:rPr lang="pt-BR" sz="1600" dirty="0"/>
              <a:t>II – Inaplicável aos comerciários o trabalho em regime de tempo parcial de que trata o art. 58-A da CLT.</a:t>
            </a:r>
          </a:p>
          <a:p>
            <a:endParaRPr lang="pt-BR" sz="1600" dirty="0"/>
          </a:p>
          <a:p>
            <a:r>
              <a:rPr lang="pt-BR" sz="1600" dirty="0"/>
              <a:t>III – Face o disposto no art. 3º da Lei 12.790/2013, para os comerciários, qualquer acordo de compensação de jornada, ou, ainda, para instituição de banco de horas, dependerá obrigatoriamente, de acordo coletivo ou convenção coletiva de trabalho.</a:t>
            </a:r>
          </a:p>
          <a:p>
            <a:endParaRPr lang="pt-BR" sz="1600" dirty="0"/>
          </a:p>
          <a:p>
            <a:r>
              <a:rPr lang="pt-BR" sz="1600" dirty="0"/>
              <a:t>IV – Face o disposto no art. 3º da Lei 12.790/2013, é vedada a contratação de comerciário para cumprimento de jornada de trabalho em regime de 12×36, salvo o disposto no § 1º do art. 3º da referida lei.</a:t>
            </a:r>
            <a:endParaRPr lang="pt-BR" sz="2000" dirty="0"/>
          </a:p>
          <a:p>
            <a:endParaRPr lang="pt-BR" dirty="0"/>
          </a:p>
        </p:txBody>
      </p:sp>
    </p:spTree>
    <p:extLst>
      <p:ext uri="{BB962C8B-B14F-4D97-AF65-F5344CB8AC3E}">
        <p14:creationId xmlns:p14="http://schemas.microsoft.com/office/powerpoint/2010/main" val="3030669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192406" y="2165935"/>
            <a:ext cx="11807186" cy="5262979"/>
          </a:xfrm>
          <a:prstGeom prst="rect">
            <a:avLst/>
          </a:prstGeom>
          <a:noFill/>
        </p:spPr>
        <p:txBody>
          <a:bodyPr wrap="square" rtlCol="0">
            <a:spAutoFit/>
          </a:bodyPr>
          <a:lstStyle/>
          <a:p>
            <a:r>
              <a:rPr lang="pt-BR" sz="1400" b="1" dirty="0"/>
              <a:t>DOS CONTRATOS DE TRABALHO:</a:t>
            </a:r>
          </a:p>
          <a:p>
            <a:endParaRPr lang="pt-BR" sz="1400" dirty="0"/>
          </a:p>
          <a:p>
            <a:r>
              <a:rPr lang="pt-BR" sz="1600" b="1" u="sng" dirty="0"/>
              <a:t>DO TELETRABALHO  </a:t>
            </a:r>
          </a:p>
          <a:p>
            <a:endParaRPr lang="pt-BR" sz="1400" dirty="0"/>
          </a:p>
          <a:p>
            <a:r>
              <a:rPr lang="pt-BR" dirty="0"/>
              <a:t>Art. 75-B. Considera-se teletrabalho a prestação de serviços preponderantemente </a:t>
            </a:r>
            <a:r>
              <a:rPr lang="pt-BR" b="1" u="sng" dirty="0"/>
              <a:t>fora das dependências do empregador, com a utilização de tecnologias de informação e de comunicação </a:t>
            </a:r>
            <a:r>
              <a:rPr lang="pt-BR" dirty="0"/>
              <a:t>que, por sua natureza, não se constituam como trabalho externo</a:t>
            </a:r>
          </a:p>
          <a:p>
            <a:endParaRPr lang="pt-BR" dirty="0"/>
          </a:p>
          <a:p>
            <a:r>
              <a:rPr lang="pt-BR" dirty="0"/>
              <a:t>Contratação: contrato individual de trabalho</a:t>
            </a:r>
          </a:p>
          <a:p>
            <a:endParaRPr lang="pt-BR" dirty="0"/>
          </a:p>
          <a:p>
            <a:r>
              <a:rPr lang="pt-BR" dirty="0"/>
              <a:t>Custeio das condições e equipamentos necessários para a execução do trabalho serão estabelecidos em contrato.</a:t>
            </a:r>
          </a:p>
          <a:p>
            <a:endParaRPr lang="pt-BR" dirty="0"/>
          </a:p>
          <a:p>
            <a:r>
              <a:rPr lang="pt-BR" b="1" u="sng" dirty="0"/>
              <a:t>ENUNCIADOS CNTC</a:t>
            </a:r>
          </a:p>
          <a:p>
            <a:r>
              <a:rPr lang="pt-BR" sz="1400" b="1" dirty="0"/>
              <a:t>Enunciado 27 –</a:t>
            </a:r>
            <a:r>
              <a:rPr lang="pt-BR" sz="1400" dirty="0"/>
              <a:t> </a:t>
            </a:r>
            <a:r>
              <a:rPr lang="pt-BR" sz="1400" dirty="0" err="1"/>
              <a:t>Teletrabalho</a:t>
            </a:r>
            <a:r>
              <a:rPr lang="pt-BR" sz="1400" dirty="0"/>
              <a:t>. Horas extras. Inciso III do art. 62 da CLT. Inconstitucionalidade.</a:t>
            </a:r>
            <a:br>
              <a:rPr lang="pt-BR" dirty="0"/>
            </a:br>
            <a:r>
              <a:rPr lang="pt-BR" sz="1400" dirty="0"/>
              <a:t>É inconstitucional o inciso III do art. 62 da CLT, visto tratar-se de preceito legal que afasta o direito ao recebimento de horas extras sem a indicação de qualquer condição ou justificativa, em afronta ao inciso XVI do art. 7º da Constituição Federal.</a:t>
            </a:r>
            <a:endParaRPr lang="pt-BR" dirty="0"/>
          </a:p>
          <a:p>
            <a:endParaRPr lang="pt-BR" dirty="0"/>
          </a:p>
          <a:p>
            <a:endParaRPr lang="pt-BR" sz="2400" dirty="0"/>
          </a:p>
          <a:p>
            <a:endParaRPr lang="pt-BR" sz="1400" dirty="0"/>
          </a:p>
        </p:txBody>
      </p:sp>
      <p:pic>
        <p:nvPicPr>
          <p:cNvPr id="4" name="Imagem 3" descr="Uma imagem contendo computador&#10;&#10;Descrição gerada com alta confiança">
            <a:extLst>
              <a:ext uri="{FF2B5EF4-FFF2-40B4-BE49-F238E27FC236}">
                <a16:creationId xmlns:a16="http://schemas.microsoft.com/office/drawing/2014/main" id="{21FEDC7C-AF9E-4F40-8417-740263276F6E}"/>
              </a:ext>
            </a:extLst>
          </p:cNvPr>
          <p:cNvPicPr>
            <a:picLocks noChangeAspect="1"/>
          </p:cNvPicPr>
          <p:nvPr/>
        </p:nvPicPr>
        <p:blipFill>
          <a:blip r:embed="rId2"/>
          <a:stretch>
            <a:fillRect/>
          </a:stretch>
        </p:blipFill>
        <p:spPr>
          <a:xfrm>
            <a:off x="8069145" y="1119058"/>
            <a:ext cx="3687831" cy="1843916"/>
          </a:xfrm>
          <a:prstGeom prst="rect">
            <a:avLst/>
          </a:prstGeom>
        </p:spPr>
      </p:pic>
    </p:spTree>
    <p:extLst>
      <p:ext uri="{BB962C8B-B14F-4D97-AF65-F5344CB8AC3E}">
        <p14:creationId xmlns:p14="http://schemas.microsoft.com/office/powerpoint/2010/main" val="2766050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238510" y="2218944"/>
            <a:ext cx="11807186" cy="4616648"/>
          </a:xfrm>
          <a:prstGeom prst="rect">
            <a:avLst/>
          </a:prstGeom>
          <a:noFill/>
        </p:spPr>
        <p:txBody>
          <a:bodyPr wrap="square" rtlCol="0">
            <a:spAutoFit/>
          </a:bodyPr>
          <a:lstStyle/>
          <a:p>
            <a:r>
              <a:rPr lang="pt-BR" b="1" dirty="0"/>
              <a:t>DOS CONTRATOS DE TRABALHO:</a:t>
            </a:r>
          </a:p>
          <a:p>
            <a:endParaRPr lang="pt-BR" dirty="0"/>
          </a:p>
          <a:p>
            <a:r>
              <a:rPr lang="pt-BR" sz="2400" b="1" u="sng" dirty="0"/>
              <a:t>FÉRIAS</a:t>
            </a:r>
            <a:endParaRPr lang="pt-BR" sz="2400" dirty="0"/>
          </a:p>
          <a:p>
            <a:r>
              <a:rPr lang="pt-BR" sz="2400" dirty="0"/>
              <a:t>Art. 134. ...................................................  </a:t>
            </a:r>
          </a:p>
          <a:p>
            <a:r>
              <a:rPr lang="pt-BR" sz="2400" dirty="0"/>
              <a:t>§ 1º Desde que haja concordância do empregado, as férias poderão ser usufruídas em até três períodos, sendo que um deles não poderá ser inferior a quatorze dias corridos e os demais não poderão ser inferiores a cinco dias corridos, cada um. </a:t>
            </a:r>
          </a:p>
          <a:p>
            <a:r>
              <a:rPr lang="pt-BR" sz="2400" dirty="0"/>
              <a:t>§ 2º (Revogado - </a:t>
            </a:r>
            <a:r>
              <a:rPr lang="pt-BR" dirty="0"/>
              <a:t>Aos menores de 18 (dezoito) anos e aos maiores de 50 (</a:t>
            </a:r>
            <a:r>
              <a:rPr lang="pt-BR" dirty="0" err="1"/>
              <a:t>cinqüenta</a:t>
            </a:r>
            <a:r>
              <a:rPr lang="pt-BR" dirty="0"/>
              <a:t>) anos de idade, as férias serão sempre concedidas de uma só vez.</a:t>
            </a:r>
            <a:r>
              <a:rPr lang="pt-BR" sz="2400" dirty="0"/>
              <a:t>) </a:t>
            </a:r>
          </a:p>
          <a:p>
            <a:r>
              <a:rPr lang="pt-BR" sz="2400" dirty="0"/>
              <a:t>§ 3º É vedado o início das férias no período de dois dias que antecede feriado ou dia de repouso semanal remunerado.</a:t>
            </a:r>
          </a:p>
          <a:p>
            <a:endParaRPr lang="pt-BR" dirty="0"/>
          </a:p>
        </p:txBody>
      </p:sp>
    </p:spTree>
    <p:extLst>
      <p:ext uri="{BB962C8B-B14F-4D97-AF65-F5344CB8AC3E}">
        <p14:creationId xmlns:p14="http://schemas.microsoft.com/office/powerpoint/2010/main" val="1746996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CE09E21C-A325-4A05-ABC0-CAF1D7B5296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697E777-8077-48ED-861D-919762A4A5C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48AF6BEF-7139-416D-8C2F-4AD91DA4724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ounded Rectangle 17">
            <a:extLst>
              <a:ext uri="{FF2B5EF4-FFF2-40B4-BE49-F238E27FC236}">
                <a16:creationId xmlns:a16="http://schemas.microsoft.com/office/drawing/2014/main" id="{03BFF6BD-7732-42A2-AEA2-7E4BC4FFCB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8945" y="958640"/>
            <a:ext cx="6269591"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m 3" descr="Uma imagem contendo mesa, interior, pessoa, janela&#10;&#10;Descrição gerada com muito alta confiança">
            <a:extLst>
              <a:ext uri="{FF2B5EF4-FFF2-40B4-BE49-F238E27FC236}">
                <a16:creationId xmlns:a16="http://schemas.microsoft.com/office/drawing/2014/main" id="{2B6AA04E-8C6A-4EF8-9882-171726E096AA}"/>
              </a:ext>
            </a:extLst>
          </p:cNvPr>
          <p:cNvPicPr>
            <a:picLocks noChangeAspect="1"/>
          </p:cNvPicPr>
          <p:nvPr/>
        </p:nvPicPr>
        <p:blipFill rotWithShape="1">
          <a:blip r:embed="rId2"/>
          <a:srcRect r="13342" b="-1"/>
          <a:stretch/>
        </p:blipFill>
        <p:spPr>
          <a:xfrm>
            <a:off x="5603706" y="1258529"/>
            <a:ext cx="5638853" cy="4330205"/>
          </a:xfrm>
          <a:prstGeom prst="rect">
            <a:avLst/>
          </a:prstGeom>
        </p:spPr>
      </p:pic>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a:xfrm>
            <a:off x="611960" y="178934"/>
            <a:ext cx="3413084" cy="1559412"/>
          </a:xfrm>
        </p:spPr>
        <p:txBody>
          <a:bodyPr vert="horz" lIns="91440" tIns="45720" rIns="91440" bIns="45720" rtlCol="0" anchor="b">
            <a:normAutofit/>
          </a:bodyPr>
          <a:lstStyle/>
          <a:p>
            <a:pPr>
              <a:lnSpc>
                <a:spcPct val="90000"/>
              </a:lnSpc>
            </a:pPr>
            <a:r>
              <a:rPr lang="en-US" sz="2700" dirty="0" err="1"/>
              <a:t>Novos</a:t>
            </a:r>
            <a:r>
              <a:rPr lang="en-US" sz="2700" dirty="0"/>
              <a:t> </a:t>
            </a:r>
            <a:r>
              <a:rPr lang="en-US" sz="2700" dirty="0" err="1"/>
              <a:t>Parâmetros</a:t>
            </a:r>
            <a:r>
              <a:rPr lang="en-US" sz="2700" dirty="0"/>
              <a:t> </a:t>
            </a:r>
            <a:r>
              <a:rPr lang="en-US" sz="2700" dirty="0" err="1"/>
              <a:t>impostos</a:t>
            </a:r>
            <a:r>
              <a:rPr lang="en-US" sz="2700" dirty="0"/>
              <a:t>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119270" y="2413000"/>
            <a:ext cx="4103815" cy="4445000"/>
          </a:xfrm>
          <a:prstGeom prst="rect">
            <a:avLst/>
          </a:prstGeom>
        </p:spPr>
        <p:txBody>
          <a:bodyPr vert="horz" lIns="91440" tIns="45720" rIns="91440" bIns="45720" rtlCol="0" anchor="ctr">
            <a:normAutofit/>
          </a:bodyPr>
          <a:lstStyle/>
          <a:p>
            <a:pPr>
              <a:lnSpc>
                <a:spcPct val="90000"/>
              </a:lnSpc>
              <a:spcBef>
                <a:spcPct val="20000"/>
              </a:spcBef>
              <a:spcAft>
                <a:spcPts val="600"/>
              </a:spcAft>
              <a:buClr>
                <a:schemeClr val="accent1"/>
              </a:buClr>
              <a:buFont typeface="Wingdings 2" charset="2"/>
              <a:buChar char=""/>
            </a:pPr>
            <a:r>
              <a:rPr lang="en-US" b="1" dirty="0"/>
              <a:t>DOS CONTRATOS DE TRABALHO:</a:t>
            </a:r>
          </a:p>
          <a:p>
            <a:pPr>
              <a:lnSpc>
                <a:spcPct val="90000"/>
              </a:lnSpc>
              <a:spcBef>
                <a:spcPct val="20000"/>
              </a:spcBef>
              <a:spcAft>
                <a:spcPts val="600"/>
              </a:spcAft>
              <a:buClr>
                <a:schemeClr val="accent1"/>
              </a:buClr>
              <a:buFont typeface="Wingdings 2" charset="2"/>
              <a:buChar char=""/>
            </a:pPr>
            <a:endParaRPr lang="en-US" dirty="0"/>
          </a:p>
          <a:p>
            <a:pPr>
              <a:lnSpc>
                <a:spcPct val="90000"/>
              </a:lnSpc>
              <a:spcBef>
                <a:spcPct val="20000"/>
              </a:spcBef>
              <a:spcAft>
                <a:spcPts val="600"/>
              </a:spcAft>
              <a:buClr>
                <a:schemeClr val="accent1"/>
              </a:buClr>
              <a:buFont typeface="Wingdings 2" charset="2"/>
              <a:buChar char=""/>
            </a:pPr>
            <a:endParaRPr lang="en-US" dirty="0"/>
          </a:p>
          <a:p>
            <a:pPr>
              <a:lnSpc>
                <a:spcPct val="90000"/>
              </a:lnSpc>
              <a:spcBef>
                <a:spcPct val="20000"/>
              </a:spcBef>
              <a:spcAft>
                <a:spcPts val="600"/>
              </a:spcAft>
              <a:buClr>
                <a:schemeClr val="accent1"/>
              </a:buClr>
              <a:buFont typeface="Wingdings 2" charset="2"/>
              <a:buChar char=""/>
            </a:pPr>
            <a:r>
              <a:rPr lang="en-US" b="1" u="sng" dirty="0"/>
              <a:t>INTERVALO INTRAJORADA (</a:t>
            </a:r>
            <a:r>
              <a:rPr lang="en-US" b="1" u="sng" dirty="0" err="1"/>
              <a:t>intervalo</a:t>
            </a:r>
            <a:r>
              <a:rPr lang="en-US" b="1" u="sng" dirty="0"/>
              <a:t> para </a:t>
            </a:r>
            <a:r>
              <a:rPr lang="en-US" b="1" u="sng" dirty="0" err="1"/>
              <a:t>descanso</a:t>
            </a:r>
            <a:r>
              <a:rPr lang="en-US" b="1" u="sng" dirty="0"/>
              <a:t> e </a:t>
            </a:r>
            <a:r>
              <a:rPr lang="en-US" b="1" u="sng" dirty="0" err="1"/>
              <a:t>refeição</a:t>
            </a:r>
            <a:r>
              <a:rPr lang="en-US" b="1" u="sng" dirty="0"/>
              <a:t>) </a:t>
            </a:r>
          </a:p>
          <a:p>
            <a:pPr>
              <a:lnSpc>
                <a:spcPct val="90000"/>
              </a:lnSpc>
              <a:spcBef>
                <a:spcPct val="20000"/>
              </a:spcBef>
              <a:spcAft>
                <a:spcPts val="600"/>
              </a:spcAft>
              <a:buClr>
                <a:schemeClr val="accent1"/>
              </a:buClr>
              <a:buFont typeface="Wingdings 2" charset="2"/>
              <a:buChar char=""/>
            </a:pPr>
            <a:endParaRPr lang="en-US" dirty="0"/>
          </a:p>
          <a:p>
            <a:pPr>
              <a:lnSpc>
                <a:spcPct val="90000"/>
              </a:lnSpc>
              <a:spcBef>
                <a:spcPct val="20000"/>
              </a:spcBef>
              <a:spcAft>
                <a:spcPts val="600"/>
              </a:spcAft>
              <a:buClr>
                <a:schemeClr val="accent1"/>
              </a:buClr>
              <a:buFont typeface="Wingdings 2" charset="2"/>
              <a:buChar char=""/>
            </a:pPr>
            <a:r>
              <a:rPr lang="en-US" dirty="0" err="1"/>
              <a:t>Estímulo</a:t>
            </a:r>
            <a:r>
              <a:rPr lang="en-US" dirty="0"/>
              <a:t> ao </a:t>
            </a:r>
            <a:r>
              <a:rPr lang="en-US" dirty="0" err="1"/>
              <a:t>não</a:t>
            </a:r>
            <a:r>
              <a:rPr lang="en-US" dirty="0"/>
              <a:t> </a:t>
            </a:r>
            <a:r>
              <a:rPr lang="en-US" dirty="0" err="1"/>
              <a:t>cumprimento</a:t>
            </a:r>
            <a:r>
              <a:rPr lang="en-US" dirty="0"/>
              <a:t> da lei !!!</a:t>
            </a:r>
          </a:p>
          <a:p>
            <a:pPr>
              <a:lnSpc>
                <a:spcPct val="90000"/>
              </a:lnSpc>
              <a:spcBef>
                <a:spcPct val="20000"/>
              </a:spcBef>
              <a:spcAft>
                <a:spcPts val="600"/>
              </a:spcAft>
              <a:buClr>
                <a:schemeClr val="accent1"/>
              </a:buClr>
              <a:buFont typeface="Wingdings 2" charset="2"/>
              <a:buChar char=""/>
            </a:pPr>
            <a:endParaRPr lang="en-US" dirty="0"/>
          </a:p>
          <a:p>
            <a:pPr>
              <a:lnSpc>
                <a:spcPct val="90000"/>
              </a:lnSpc>
              <a:spcBef>
                <a:spcPct val="20000"/>
              </a:spcBef>
              <a:spcAft>
                <a:spcPts val="600"/>
              </a:spcAft>
              <a:buClr>
                <a:schemeClr val="accent1"/>
              </a:buClr>
              <a:buFont typeface="Wingdings 2" charset="2"/>
              <a:buChar char=""/>
            </a:pPr>
            <a:r>
              <a:rPr lang="en-US" dirty="0" err="1"/>
              <a:t>Indenização</a:t>
            </a:r>
            <a:r>
              <a:rPr lang="en-US" dirty="0"/>
              <a:t> e </a:t>
            </a:r>
            <a:r>
              <a:rPr lang="en-US" dirty="0" err="1"/>
              <a:t>apenas</a:t>
            </a:r>
            <a:r>
              <a:rPr lang="en-US" dirty="0"/>
              <a:t> do tempo </a:t>
            </a:r>
            <a:r>
              <a:rPr lang="en-US" dirty="0" err="1"/>
              <a:t>suprimido</a:t>
            </a:r>
            <a:endParaRPr lang="en-US" dirty="0"/>
          </a:p>
          <a:p>
            <a:pPr>
              <a:lnSpc>
                <a:spcPct val="90000"/>
              </a:lnSpc>
              <a:spcBef>
                <a:spcPct val="20000"/>
              </a:spcBef>
              <a:spcAft>
                <a:spcPts val="600"/>
              </a:spcAft>
              <a:buClr>
                <a:schemeClr val="accent1"/>
              </a:buClr>
              <a:buFont typeface="Wingdings 2" charset="2"/>
              <a:buChar char=""/>
            </a:pPr>
            <a:endParaRPr lang="en-US" dirty="0"/>
          </a:p>
          <a:p>
            <a:pPr>
              <a:lnSpc>
                <a:spcPct val="90000"/>
              </a:lnSpc>
              <a:spcBef>
                <a:spcPct val="20000"/>
              </a:spcBef>
              <a:spcAft>
                <a:spcPts val="600"/>
              </a:spcAft>
              <a:buClr>
                <a:schemeClr val="accent1"/>
              </a:buClr>
              <a:buFont typeface="Wingdings 2" charset="2"/>
              <a:buChar char=""/>
            </a:pPr>
            <a:endParaRPr lang="en-US" dirty="0"/>
          </a:p>
        </p:txBody>
      </p:sp>
    </p:spTree>
    <p:extLst>
      <p:ext uri="{BB962C8B-B14F-4D97-AF65-F5344CB8AC3E}">
        <p14:creationId xmlns:p14="http://schemas.microsoft.com/office/powerpoint/2010/main" val="196799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92738" y="2115839"/>
            <a:ext cx="11807186" cy="4524315"/>
          </a:xfrm>
          <a:prstGeom prst="rect">
            <a:avLst/>
          </a:prstGeom>
          <a:noFill/>
        </p:spPr>
        <p:txBody>
          <a:bodyPr wrap="square" rtlCol="0">
            <a:spAutoFit/>
          </a:bodyPr>
          <a:lstStyle/>
          <a:p>
            <a:r>
              <a:rPr lang="pt-BR" b="1" u="sng" dirty="0"/>
              <a:t>DO DANO EXTRAPATRIMONIAL </a:t>
            </a:r>
          </a:p>
          <a:p>
            <a:endParaRPr lang="pt-BR" dirty="0"/>
          </a:p>
          <a:p>
            <a:r>
              <a:rPr lang="pt-BR" dirty="0"/>
              <a:t>(DIREITO DE PERSONALIDADE: honra, imagem, liberdade, vida)</a:t>
            </a:r>
          </a:p>
          <a:p>
            <a:endParaRPr lang="pt-BR" dirty="0"/>
          </a:p>
          <a:p>
            <a:r>
              <a:rPr lang="pt-BR" sz="2000" dirty="0"/>
              <a:t>Art. 223-C. A etnia, a idade, a nacionalidade, a honra, a imagem, a intimidade, a liberdade de ação, a autoestima, o gênero, a orientação sexual, a saúde, o lazer e a integridade física são os bens juridicamente tutelados inerentes à pessoa natural.“ (texto MP 808/2017).  </a:t>
            </a:r>
          </a:p>
          <a:p>
            <a:r>
              <a:rPr lang="pt-BR" sz="2000" dirty="0"/>
              <a:t> </a:t>
            </a:r>
          </a:p>
          <a:p>
            <a:r>
              <a:rPr lang="pt-BR" sz="2000" dirty="0"/>
              <a:t>Art. 223-D. A imagem, a marca, o nome, o segredo empresarial e o sigilo da correspondência são bens juridicamente tutelados inerentes à pessoa jurídica. </a:t>
            </a:r>
          </a:p>
          <a:p>
            <a:r>
              <a:rPr lang="pt-BR" sz="2000" dirty="0"/>
              <a:t> </a:t>
            </a:r>
          </a:p>
          <a:p>
            <a:r>
              <a:rPr lang="pt-BR" sz="2000" dirty="0"/>
              <a:t>Art. 223-E. São responsáveis pelo dano extrapatrimonial todos os que tenham colaborado para a ofensa ao bem jurídico tutelado, na proporção da ação ou da omissão.  </a:t>
            </a:r>
          </a:p>
          <a:p>
            <a:endParaRPr lang="pt-BR" dirty="0"/>
          </a:p>
          <a:p>
            <a:endParaRPr lang="pt-BR" dirty="0"/>
          </a:p>
        </p:txBody>
      </p:sp>
    </p:spTree>
    <p:extLst>
      <p:ext uri="{BB962C8B-B14F-4D97-AF65-F5344CB8AC3E}">
        <p14:creationId xmlns:p14="http://schemas.microsoft.com/office/powerpoint/2010/main" val="148296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5" name="CaixaDeTexto 4">
            <a:extLst>
              <a:ext uri="{FF2B5EF4-FFF2-40B4-BE49-F238E27FC236}">
                <a16:creationId xmlns:a16="http://schemas.microsoft.com/office/drawing/2014/main" id="{FE7C212E-6A6D-4D1A-B42E-96379E679DB1}"/>
              </a:ext>
            </a:extLst>
          </p:cNvPr>
          <p:cNvSpPr txBox="1"/>
          <p:nvPr/>
        </p:nvSpPr>
        <p:spPr>
          <a:xfrm>
            <a:off x="107565" y="1581517"/>
            <a:ext cx="11807186" cy="5632311"/>
          </a:xfrm>
          <a:prstGeom prst="rect">
            <a:avLst/>
          </a:prstGeom>
          <a:noFill/>
        </p:spPr>
        <p:txBody>
          <a:bodyPr wrap="square" rtlCol="0">
            <a:spAutoFit/>
          </a:bodyPr>
          <a:lstStyle/>
          <a:p>
            <a:endParaRPr lang="pt-BR" sz="1400" dirty="0"/>
          </a:p>
          <a:p>
            <a:r>
              <a:rPr lang="pt-BR" sz="1400" b="1" u="sng" dirty="0"/>
              <a:t>DO DANO EXTRAPATRIMONIAL </a:t>
            </a:r>
          </a:p>
          <a:p>
            <a:endParaRPr lang="pt-BR" sz="1000" dirty="0"/>
          </a:p>
          <a:p>
            <a:r>
              <a:rPr lang="pt-BR" sz="1400" dirty="0"/>
              <a:t>Art. 223-G. Ao apreciar o pedido, o juízo considerará:  </a:t>
            </a:r>
          </a:p>
          <a:p>
            <a:endParaRPr lang="pt-BR" sz="1400" dirty="0"/>
          </a:p>
          <a:p>
            <a:r>
              <a:rPr lang="pt-BR" sz="1400" dirty="0"/>
              <a:t>VIII – a ocorrência de retratação espontânea;  </a:t>
            </a:r>
          </a:p>
          <a:p>
            <a:r>
              <a:rPr lang="pt-BR" sz="1400" dirty="0"/>
              <a:t>X - o perdão, tácito ou expresso;  </a:t>
            </a:r>
          </a:p>
          <a:p>
            <a:endParaRPr lang="pt-BR" sz="1400" dirty="0"/>
          </a:p>
          <a:p>
            <a:r>
              <a:rPr lang="pt-BR" sz="1400" dirty="0"/>
              <a:t>§ 1º Se julgar procedente o pedido, o juízo fixará a indenização a ser paga, a cada um dos ofendidos, em um dos seguintes parâmetros, vedada a acumulação (texto MP 808/2017). :  </a:t>
            </a:r>
          </a:p>
          <a:p>
            <a:endParaRPr lang="pt-BR" sz="1400" dirty="0"/>
          </a:p>
          <a:p>
            <a:r>
              <a:rPr lang="pt-BR" sz="1400" dirty="0"/>
              <a:t>I - para ofensa de natureza leve - até três vezes o valor do limite máximo dos benefícios do Regime Geral de Previdência Social;</a:t>
            </a:r>
          </a:p>
          <a:p>
            <a:r>
              <a:rPr lang="pt-BR" sz="1400" dirty="0"/>
              <a:t>II - para ofensa de natureza média - até cinco vezes o valor do limite máximo dos benefícios do Regime Geral de Previdência Social;</a:t>
            </a:r>
          </a:p>
          <a:p>
            <a:r>
              <a:rPr lang="pt-BR" sz="1400" dirty="0"/>
              <a:t>III - para ofensa de natureza grave - até vinte vezes o valor do limite máximo dos benefícios do Regime Geral de Previdência Social; ou</a:t>
            </a:r>
          </a:p>
          <a:p>
            <a:r>
              <a:rPr lang="pt-BR" sz="1400" dirty="0"/>
              <a:t>IV - para ofensa de natureza gravíssima - até cinquenta vezes o valor do limite máximo dos benefícios do Regime Geral de Previdência Social. </a:t>
            </a:r>
          </a:p>
          <a:p>
            <a:endParaRPr lang="pt-BR" sz="1400" dirty="0"/>
          </a:p>
          <a:p>
            <a:r>
              <a:rPr lang="pt-BR" sz="1400" dirty="0"/>
              <a:t>§ 2º Se o ofendido for pessoa jurídica, a indenização será fixada com observância dos mesmos parâmetros estabelecidos no § 1º deste artigo, mas em relação ao </a:t>
            </a:r>
            <a:r>
              <a:rPr lang="pt-BR" sz="1400" b="1" u="sng" dirty="0"/>
              <a:t>salário contratual </a:t>
            </a:r>
            <a:r>
              <a:rPr lang="pt-BR" sz="1400" dirty="0"/>
              <a:t>do ofensor. </a:t>
            </a:r>
          </a:p>
          <a:p>
            <a:endParaRPr lang="pt-BR" sz="1400" dirty="0"/>
          </a:p>
          <a:p>
            <a:r>
              <a:rPr lang="pt-BR" sz="1400" dirty="0"/>
              <a:t>§ 3º Na reincidência de quaisquer das partes, o juízo poderá elevar ao dobro o valor da indenização. (texto MP 808/2017). </a:t>
            </a:r>
          </a:p>
          <a:p>
            <a:endParaRPr lang="pt-BR" sz="1400" dirty="0"/>
          </a:p>
          <a:p>
            <a:r>
              <a:rPr lang="pt-BR" sz="1400" dirty="0"/>
              <a:t>§ 5</a:t>
            </a:r>
            <a:r>
              <a:rPr lang="pt-BR" sz="1400" strike="sngStrike" dirty="0"/>
              <a:t>º</a:t>
            </a:r>
            <a:r>
              <a:rPr lang="pt-BR" sz="1400" dirty="0"/>
              <a:t>  Os parâmetros estabelecidos no § 1</a:t>
            </a:r>
            <a:r>
              <a:rPr lang="pt-BR" sz="1400" strike="sngStrike" dirty="0"/>
              <a:t>º</a:t>
            </a:r>
            <a:r>
              <a:rPr lang="pt-BR" sz="1400" dirty="0"/>
              <a:t> </a:t>
            </a:r>
            <a:r>
              <a:rPr lang="pt-BR" sz="1400" b="1" u="sng" dirty="0"/>
              <a:t>não se aplicam aos danos extrapatrimoniais decorrentes de morte </a:t>
            </a:r>
            <a:r>
              <a:rPr lang="pt-BR" sz="1400" dirty="0"/>
              <a:t>(texto MP 808/2017). .</a:t>
            </a:r>
          </a:p>
          <a:p>
            <a:endParaRPr lang="pt-BR" sz="1400" dirty="0"/>
          </a:p>
          <a:p>
            <a:endParaRPr lang="pt-BR" sz="1400" dirty="0"/>
          </a:p>
        </p:txBody>
      </p:sp>
    </p:spTree>
    <p:extLst>
      <p:ext uri="{BB962C8B-B14F-4D97-AF65-F5344CB8AC3E}">
        <p14:creationId xmlns:p14="http://schemas.microsoft.com/office/powerpoint/2010/main" val="2128382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254524" y="2173429"/>
            <a:ext cx="11542643" cy="4524315"/>
          </a:xfrm>
          <a:prstGeom prst="rect">
            <a:avLst/>
          </a:prstGeom>
          <a:noFill/>
        </p:spPr>
        <p:txBody>
          <a:bodyPr wrap="square" rtlCol="0">
            <a:spAutoFit/>
          </a:bodyPr>
          <a:lstStyle/>
          <a:p>
            <a:r>
              <a:rPr lang="pt-BR" b="1" u="sng" dirty="0"/>
              <a:t>TRABALHO INSALUBRE PELA GESTANTE</a:t>
            </a:r>
            <a:endParaRPr lang="pt-BR" dirty="0"/>
          </a:p>
          <a:p>
            <a:endParaRPr lang="pt-BR" sz="800" dirty="0"/>
          </a:p>
          <a:p>
            <a:pPr algn="just"/>
            <a:r>
              <a:rPr lang="pt-BR" sz="2000" dirty="0"/>
              <a:t>Art. 394-A. A empregada gestante será afastada, enquanto durar a gestação, de quaisquer atividades, operações ou locais insalubres e exercerá suas atividades em local salubre, excluído, nesse caso, o pagamento de adicional de insalubridade. (texto MP 808/2017)</a:t>
            </a:r>
          </a:p>
          <a:p>
            <a:pPr algn="just"/>
            <a:endParaRPr lang="pt-BR" sz="1000" dirty="0"/>
          </a:p>
          <a:p>
            <a:pPr algn="just"/>
            <a:r>
              <a:rPr lang="pt-BR" sz="2000" dirty="0"/>
              <a:t>§ 2º O exercício de atividades e operações insalubres em grau médio ou mínimo, pela gestante, somente será permitido quando ela, voluntariamente, apresentar atestado de saúde, emitido por médico de sua confiança, do sistema privado ou público de saúde, que autorize a sua permanência no exercício de suas atividades.</a:t>
            </a:r>
          </a:p>
          <a:p>
            <a:pPr algn="just"/>
            <a:endParaRPr lang="pt-BR" sz="1000" dirty="0"/>
          </a:p>
          <a:p>
            <a:pPr algn="just"/>
            <a:r>
              <a:rPr lang="pt-BR" sz="2000" dirty="0"/>
              <a:t>§ 3º A empregada lactante será afastada de atividades e operações consideradas insalubres em qualquer grau quando apresentar atestado de saúde emitido por médico de sua confiança, do sistema privado ou público de saúde, que recomende o afastamento durante a lactação." </a:t>
            </a:r>
          </a:p>
        </p:txBody>
      </p:sp>
    </p:spTree>
    <p:extLst>
      <p:ext uri="{BB962C8B-B14F-4D97-AF65-F5344CB8AC3E}">
        <p14:creationId xmlns:p14="http://schemas.microsoft.com/office/powerpoint/2010/main" val="4771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89554" y="1714860"/>
            <a:ext cx="12012891" cy="5062924"/>
          </a:xfrm>
          <a:prstGeom prst="rect">
            <a:avLst/>
          </a:prstGeom>
          <a:noFill/>
        </p:spPr>
        <p:txBody>
          <a:bodyPr wrap="square" rtlCol="0">
            <a:spAutoFit/>
          </a:bodyPr>
          <a:lstStyle/>
          <a:p>
            <a:r>
              <a:rPr lang="pt-BR" sz="1700" b="1" u="sng" dirty="0"/>
              <a:t>CONTRATAÇÃO DE AUTÔNOMO</a:t>
            </a:r>
            <a:endParaRPr lang="pt-BR" sz="1700" dirty="0"/>
          </a:p>
          <a:p>
            <a:endParaRPr lang="pt-BR" sz="1700" dirty="0"/>
          </a:p>
          <a:p>
            <a:pPr algn="just"/>
            <a:r>
              <a:rPr lang="pt-BR" sz="1700" dirty="0"/>
              <a:t>Art. 442-B. A contratação do autônomo, cumpridas por este todas as formalidades legais, de forma contínua ou não, afasta a qualidade de empregado prevista no art. 3º desta Consolidação.</a:t>
            </a:r>
          </a:p>
          <a:p>
            <a:pPr algn="just"/>
            <a:r>
              <a:rPr lang="pt-BR" sz="1700" dirty="0"/>
              <a:t>§ 1º É vedada a celebração de cláusula de exclusividade no contrato previsto no caput. </a:t>
            </a:r>
          </a:p>
          <a:p>
            <a:pPr algn="just"/>
            <a:r>
              <a:rPr lang="pt-BR" sz="1700" dirty="0"/>
              <a:t>§ 2º Não caracteriza a qualidade de empregado prevista no art. 3º o fato de o autônomo </a:t>
            </a:r>
            <a:r>
              <a:rPr lang="pt-BR" sz="1700" b="1" u="sng" dirty="0"/>
              <a:t>prestar serviços a apenas um tomador de serviços.</a:t>
            </a:r>
          </a:p>
          <a:p>
            <a:pPr algn="just"/>
            <a:r>
              <a:rPr lang="pt-BR" sz="1700" dirty="0"/>
              <a:t>§ 3º O autônomo poderá prestar serviços de qualquer natureza a outros tomadores de serviços que exerçam ou não a mesma atividade econômica, sob qualquer modalidade de contrato de trabalho, inclusive como autônomo.</a:t>
            </a:r>
          </a:p>
          <a:p>
            <a:pPr algn="just"/>
            <a:r>
              <a:rPr lang="pt-BR" sz="1700" dirty="0"/>
              <a:t>§ 4º Fica garantida ao autônomo a possibilidade de recusa de realizar atividade demandada pelo contratante, garantida a aplicação de cláusula de penalidade prevista em contrato.</a:t>
            </a:r>
          </a:p>
          <a:p>
            <a:pPr algn="just"/>
            <a:r>
              <a:rPr lang="pt-BR" sz="1700" dirty="0"/>
              <a:t>§ 5º </a:t>
            </a:r>
            <a:r>
              <a:rPr lang="pt-BR" sz="1700" b="1" u="sng" dirty="0"/>
              <a:t>Motoristas, representantes comerciais, corretores de imóveis, parceiros, e trabalhadores de outras categorias profissionais</a:t>
            </a:r>
            <a:r>
              <a:rPr lang="pt-BR" sz="1700" dirty="0"/>
              <a:t> reguladas por leis específicas relacionadas a atividades compatíveis com o contrato autônomo, desde que cumpridos os requisitos do </a:t>
            </a:r>
            <a:r>
              <a:rPr lang="pt-BR" sz="1700" i="1" dirty="0"/>
              <a:t>caput</a:t>
            </a:r>
            <a:r>
              <a:rPr lang="pt-BR" sz="1700" dirty="0"/>
              <a:t>, </a:t>
            </a:r>
            <a:r>
              <a:rPr lang="pt-BR" sz="1700" b="1" u="sng" dirty="0"/>
              <a:t>não possuirão a qualidade de empregado </a:t>
            </a:r>
            <a:r>
              <a:rPr lang="pt-BR" sz="1700" dirty="0"/>
              <a:t>prevista o art. 3º. </a:t>
            </a:r>
          </a:p>
          <a:p>
            <a:pPr algn="just"/>
            <a:r>
              <a:rPr lang="pt-BR" sz="1700" dirty="0"/>
              <a:t>§ 6º </a:t>
            </a:r>
            <a:r>
              <a:rPr lang="pt-BR" sz="1700" b="1" u="sng" dirty="0"/>
              <a:t>Presente a subordinação jurídica, será reconhecido o vínculo empregatício</a:t>
            </a:r>
            <a:r>
              <a:rPr lang="pt-BR" sz="1700" dirty="0"/>
              <a:t>.</a:t>
            </a:r>
          </a:p>
          <a:p>
            <a:pPr algn="just"/>
            <a:r>
              <a:rPr lang="pt-BR" sz="1700" dirty="0"/>
              <a:t>§ 7º O disposto no </a:t>
            </a:r>
            <a:r>
              <a:rPr lang="pt-BR" sz="1700" i="1" dirty="0"/>
              <a:t>caput</a:t>
            </a:r>
            <a:r>
              <a:rPr lang="pt-BR" sz="1700" dirty="0"/>
              <a:t> se aplica ao autônomo, ainda que exerça atividade relacionada ao negócio da empresa contratante.</a:t>
            </a:r>
          </a:p>
        </p:txBody>
      </p:sp>
    </p:spTree>
    <p:extLst>
      <p:ext uri="{BB962C8B-B14F-4D97-AF65-F5344CB8AC3E}">
        <p14:creationId xmlns:p14="http://schemas.microsoft.com/office/powerpoint/2010/main" val="346016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010B80-0074-47F3-A91F-3BA2E2464C46}"/>
              </a:ext>
            </a:extLst>
          </p:cNvPr>
          <p:cNvSpPr>
            <a:spLocks noGrp="1"/>
          </p:cNvSpPr>
          <p:nvPr>
            <p:ph type="title"/>
          </p:nvPr>
        </p:nvSpPr>
        <p:spPr>
          <a:xfrm>
            <a:off x="810000" y="672657"/>
            <a:ext cx="10571998" cy="970450"/>
          </a:xfrm>
        </p:spPr>
        <p:txBody>
          <a:bodyPr/>
          <a:lstStyle/>
          <a:p>
            <a:r>
              <a:rPr lang="pt-BR" u="sng" dirty="0"/>
              <a:t>NECESSIDADE DE MODERNINZAÇÃO DA LEGISLAÇÃO TRABALHISTA:</a:t>
            </a:r>
            <a:endParaRPr lang="pt-BR" dirty="0"/>
          </a:p>
        </p:txBody>
      </p:sp>
      <p:sp>
        <p:nvSpPr>
          <p:cNvPr id="3" name="Espaço Reservado para Conteúdo 2">
            <a:extLst>
              <a:ext uri="{FF2B5EF4-FFF2-40B4-BE49-F238E27FC236}">
                <a16:creationId xmlns:a16="http://schemas.microsoft.com/office/drawing/2014/main" id="{1C48E59A-B61B-4F70-9A4B-FBCC3DE0ABDF}"/>
              </a:ext>
            </a:extLst>
          </p:cNvPr>
          <p:cNvSpPr>
            <a:spLocks noGrp="1"/>
          </p:cNvSpPr>
          <p:nvPr>
            <p:ph idx="1"/>
          </p:nvPr>
        </p:nvSpPr>
        <p:spPr>
          <a:xfrm>
            <a:off x="262890" y="2222287"/>
            <a:ext cx="11929110" cy="4452833"/>
          </a:xfrm>
        </p:spPr>
        <p:txBody>
          <a:bodyPr>
            <a:normAutofit fontScale="92500" lnSpcReduction="10000"/>
          </a:bodyPr>
          <a:lstStyle/>
          <a:p>
            <a:pPr marL="0" indent="0">
              <a:buNone/>
            </a:pPr>
            <a:r>
              <a:rPr lang="pt-BR" b="1" dirty="0"/>
              <a:t>A reflexão proposta tem a finalidade de analisarmos os principais pontos sugeridos pelo Governo brasileiro com apoio do Congresso Nacional e que estabelecem a alteração legislativa a título de reforma trabalhista.</a:t>
            </a:r>
          </a:p>
          <a:p>
            <a:pPr marL="0" indent="0">
              <a:buNone/>
            </a:pPr>
            <a:r>
              <a:rPr lang="pt-BR" b="1" dirty="0"/>
              <a:t> </a:t>
            </a:r>
          </a:p>
          <a:p>
            <a:pPr marL="0" indent="0">
              <a:buNone/>
            </a:pPr>
            <a:r>
              <a:rPr lang="pt-BR" b="1" u="sng" dirty="0"/>
              <a:t>NECESSIDADE DE MODERNINZAÇÃO DA LEGISLAÇÃO TRABALHISTA:</a:t>
            </a:r>
            <a:endParaRPr lang="pt-BR" b="1" dirty="0"/>
          </a:p>
          <a:p>
            <a:pPr marL="0" indent="0">
              <a:buNone/>
            </a:pPr>
            <a:r>
              <a:rPr lang="pt-BR" b="1" dirty="0"/>
              <a:t> </a:t>
            </a:r>
          </a:p>
          <a:p>
            <a:pPr marL="0" indent="0">
              <a:buNone/>
            </a:pPr>
            <a:r>
              <a:rPr lang="pt-BR" b="1" dirty="0"/>
              <a:t>Um dos fundamentos dos que apoiam a reforma trabalhista é a necessidade de modernização da CLT, uma lei antiga e fundada nos ideais fascistas de Mussolini e instituída no Governo Vargas.</a:t>
            </a:r>
          </a:p>
          <a:p>
            <a:pPr marL="0" indent="0">
              <a:buNone/>
            </a:pPr>
            <a:r>
              <a:rPr lang="pt-BR" b="1" dirty="0"/>
              <a:t> </a:t>
            </a:r>
          </a:p>
          <a:p>
            <a:pPr marL="0" indent="0">
              <a:buNone/>
            </a:pPr>
            <a:r>
              <a:rPr lang="pt-BR" b="1" dirty="0"/>
              <a:t>“Novas  profissões  surgiram  e  outras  desapareceram,  e  as  leis trabalhistas permanecem as mesmas. Inspiradas no fascismo de Mussolini, as regras da CLT foram pensadas para um Estado hipertrofiado, intromissivo, que tinha  como  diretriz  a  tutela  exacerbada  das  pessoas  e  a  invasão  dos  seus íntimos. O  respeito  às escolhas  individuais,  aos  desejos  e  anseios particulares  é  garantido  pela  nossa  Lei  Maior. Não  podemos  mais  negar liberdade  às  pessoas,  não  podemos  mais  insistir  nas  teses  de  que  o  Estado deve  dizer  o  que  é  melhor  para os  brasileiros negando-os  o  seu  direito  de escolher. Precisamos de um Brasil com mais liberdade.” (relatório Dep. Fed. Rogério Marinho, pag. 17)</a:t>
            </a:r>
          </a:p>
          <a:p>
            <a:pPr marL="0" indent="0">
              <a:buNone/>
            </a:pPr>
            <a:endParaRPr lang="pt-BR" b="1" dirty="0"/>
          </a:p>
        </p:txBody>
      </p:sp>
    </p:spTree>
    <p:extLst>
      <p:ext uri="{BB962C8B-B14F-4D97-AF65-F5344CB8AC3E}">
        <p14:creationId xmlns:p14="http://schemas.microsoft.com/office/powerpoint/2010/main" val="188881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131975" y="2308748"/>
            <a:ext cx="11542643" cy="4770537"/>
          </a:xfrm>
          <a:prstGeom prst="rect">
            <a:avLst/>
          </a:prstGeom>
          <a:noFill/>
        </p:spPr>
        <p:txBody>
          <a:bodyPr wrap="square" rtlCol="0">
            <a:spAutoFit/>
          </a:bodyPr>
          <a:lstStyle/>
          <a:p>
            <a:r>
              <a:rPr lang="pt-BR" b="1" u="sng" dirty="0"/>
              <a:t>CONTRATO DE TRABALHO INTERMITENTE</a:t>
            </a:r>
            <a:endParaRPr lang="pt-BR" dirty="0"/>
          </a:p>
          <a:p>
            <a:endParaRPr lang="pt-BR" dirty="0"/>
          </a:p>
          <a:p>
            <a:r>
              <a:rPr lang="pt-BR" sz="2000" dirty="0"/>
              <a:t>Art. 443.</a:t>
            </a:r>
          </a:p>
          <a:p>
            <a:r>
              <a:rPr lang="pt-BR" sz="2000" dirty="0"/>
              <a:t>.................................................................... </a:t>
            </a:r>
          </a:p>
          <a:p>
            <a:r>
              <a:rPr lang="pt-BR" sz="2000" dirty="0"/>
              <a:t>§ 3º Considera-se como intermitente o contrato de trabalho no qual a prestação de serviços, com subordinação, </a:t>
            </a:r>
            <a:r>
              <a:rPr lang="pt-BR" sz="2000" b="1" u="sng" dirty="0"/>
              <a:t>não é contínua</a:t>
            </a:r>
            <a:r>
              <a:rPr lang="pt-BR" sz="2000" dirty="0"/>
              <a:t>, ocorrendo com </a:t>
            </a:r>
            <a:r>
              <a:rPr lang="pt-BR" sz="2000" b="1" u="sng" dirty="0"/>
              <a:t>alternância de períodos de prestação de serviços e de inatividade, determinados em horas, dias ou meses</a:t>
            </a:r>
            <a:r>
              <a:rPr lang="pt-BR" sz="2000" dirty="0"/>
              <a:t>, independentemente do tipo de atividade do empregado e do empregador, inclusive as disciplinadas por legislação específica.</a:t>
            </a:r>
          </a:p>
          <a:p>
            <a:endParaRPr lang="pt-BR" sz="2000" dirty="0"/>
          </a:p>
          <a:p>
            <a:pPr marL="342900" indent="-342900">
              <a:buFont typeface="Arial" panose="020B0604020202020204" pitchFamily="34" charset="0"/>
              <a:buChar char="•"/>
            </a:pPr>
            <a:r>
              <a:rPr lang="pt-BR" sz="2000" dirty="0"/>
              <a:t>Salário hora</a:t>
            </a:r>
          </a:p>
          <a:p>
            <a:pPr marL="342900" indent="-342900">
              <a:buFont typeface="Arial" panose="020B0604020202020204" pitchFamily="34" charset="0"/>
              <a:buChar char="•"/>
            </a:pPr>
            <a:r>
              <a:rPr lang="pt-BR" sz="2000" dirty="0"/>
              <a:t>Convocação / recusa / multa</a:t>
            </a:r>
          </a:p>
          <a:p>
            <a:pPr marL="342900" indent="-342900">
              <a:buFont typeface="Arial" panose="020B0604020202020204" pitchFamily="34" charset="0"/>
              <a:buChar char="•"/>
            </a:pPr>
            <a:r>
              <a:rPr lang="pt-BR" sz="2000" dirty="0"/>
              <a:t>Férias</a:t>
            </a:r>
          </a:p>
          <a:p>
            <a:pPr marL="342900" indent="-342900">
              <a:buFont typeface="Arial" panose="020B0604020202020204" pitchFamily="34" charset="0"/>
              <a:buChar char="•"/>
            </a:pPr>
            <a:endParaRPr lang="pt-BR" sz="2000" dirty="0"/>
          </a:p>
          <a:p>
            <a:endParaRPr lang="pt-BR" sz="2800" dirty="0"/>
          </a:p>
        </p:txBody>
      </p:sp>
    </p:spTree>
    <p:extLst>
      <p:ext uri="{BB962C8B-B14F-4D97-AF65-F5344CB8AC3E}">
        <p14:creationId xmlns:p14="http://schemas.microsoft.com/office/powerpoint/2010/main" val="1144535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175831" y="2198336"/>
            <a:ext cx="11542643" cy="4524315"/>
          </a:xfrm>
          <a:prstGeom prst="rect">
            <a:avLst/>
          </a:prstGeom>
          <a:noFill/>
        </p:spPr>
        <p:txBody>
          <a:bodyPr wrap="square" rtlCol="0">
            <a:spAutoFit/>
          </a:bodyPr>
          <a:lstStyle/>
          <a:p>
            <a:r>
              <a:rPr lang="pt-BR" b="1" u="sng" dirty="0"/>
              <a:t>CONTRATO DE TRABALHO INTERMITENTE    </a:t>
            </a:r>
            <a:r>
              <a:rPr lang="pt-BR" dirty="0"/>
              <a:t>(texto MP 808/2017)</a:t>
            </a:r>
          </a:p>
          <a:p>
            <a:endParaRPr lang="pt-BR" dirty="0"/>
          </a:p>
          <a:p>
            <a:pPr algn="just"/>
            <a:r>
              <a:rPr lang="pt-BR" b="1" dirty="0"/>
              <a:t>QUESTÕES TRAZIDAS PELA MP</a:t>
            </a:r>
          </a:p>
          <a:p>
            <a:pPr algn="just"/>
            <a:endParaRPr lang="pt-BR" dirty="0"/>
          </a:p>
          <a:p>
            <a:pPr marL="285750" indent="-285750" algn="just">
              <a:buFontTx/>
              <a:buChar char="-"/>
            </a:pPr>
            <a:r>
              <a:rPr lang="pt-BR" dirty="0"/>
              <a:t>Possibilidade de trabalho a mais de um empregador, ainda que na mesma atividade econômica</a:t>
            </a:r>
          </a:p>
          <a:p>
            <a:pPr marL="285750" indent="-285750" algn="just">
              <a:buFontTx/>
              <a:buChar char="-"/>
            </a:pPr>
            <a:r>
              <a:rPr lang="pt-BR" dirty="0"/>
              <a:t>Estipulação de regras próprias, no próprio contrato (local de trabalho, meio de convocação, reparação recíproca na hipótese de não atendimento a convocação)</a:t>
            </a:r>
          </a:p>
          <a:p>
            <a:pPr marL="285750" indent="-285750" algn="just">
              <a:buFontTx/>
              <a:buChar char="-"/>
            </a:pPr>
            <a:r>
              <a:rPr lang="pt-BR" dirty="0"/>
              <a:t>Rescisão automática do contrato na hipótese de não convocação por mais de um ano (indenizações não integrais)</a:t>
            </a:r>
          </a:p>
          <a:p>
            <a:pPr marL="285750" indent="-285750" algn="just">
              <a:buFontTx/>
              <a:buChar char="-"/>
            </a:pPr>
            <a:r>
              <a:rPr lang="pt-BR" dirty="0"/>
              <a:t>"Art. 452-G. Até 31 de dezembro de 2020, o empregado registrado por meio de contrato de trabalho por prazo indeterminado demitido não poderá prestar serviços para o mesmo empregador por meio de contrato de trabalho intermitente pelo prazo de dezoito meses, contado da data da demissão do empregado.“</a:t>
            </a:r>
          </a:p>
          <a:p>
            <a:pPr marL="285750" indent="-285750" algn="just">
              <a:buFontTx/>
              <a:buChar char="-"/>
            </a:pPr>
            <a:r>
              <a:rPr lang="pt-BR" dirty="0"/>
              <a:t>Regras de gorjetas (integração na remuneração)</a:t>
            </a:r>
          </a:p>
          <a:p>
            <a:pPr marL="285750" indent="-285750" algn="just">
              <a:buFontTx/>
              <a:buChar char="-"/>
            </a:pPr>
            <a:r>
              <a:rPr lang="pt-BR" dirty="0"/>
              <a:t>Previdência: complementação do recolhimento pelo trabalhador</a:t>
            </a:r>
          </a:p>
          <a:p>
            <a:pPr marL="285750" indent="-285750" algn="just">
              <a:buFontTx/>
              <a:buChar char="-"/>
            </a:pPr>
            <a:endParaRPr lang="pt-BR" dirty="0"/>
          </a:p>
        </p:txBody>
      </p:sp>
    </p:spTree>
    <p:extLst>
      <p:ext uri="{BB962C8B-B14F-4D97-AF65-F5344CB8AC3E}">
        <p14:creationId xmlns:p14="http://schemas.microsoft.com/office/powerpoint/2010/main" val="589165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119270" y="2544418"/>
            <a:ext cx="11542643" cy="2585323"/>
          </a:xfrm>
          <a:prstGeom prst="rect">
            <a:avLst/>
          </a:prstGeom>
          <a:noFill/>
        </p:spPr>
        <p:txBody>
          <a:bodyPr wrap="square" rtlCol="0">
            <a:spAutoFit/>
          </a:bodyPr>
          <a:lstStyle/>
          <a:p>
            <a:r>
              <a:rPr lang="pt-BR" b="1" u="sng" dirty="0"/>
              <a:t>UNIFORME</a:t>
            </a:r>
            <a:endParaRPr lang="pt-BR" dirty="0"/>
          </a:p>
          <a:p>
            <a:endParaRPr lang="pt-BR" dirty="0"/>
          </a:p>
          <a:p>
            <a:r>
              <a:rPr lang="pt-BR" dirty="0"/>
              <a:t>Art. 456-A. Cabe ao empregador definir o padrão de vestimenta no meio ambiente laboral, </a:t>
            </a:r>
            <a:r>
              <a:rPr lang="pt-BR" b="1" u="sng" dirty="0"/>
              <a:t>sendo lícita a inclusão no uniforme de logomarcas da própria empresa ou de empresas parceiras</a:t>
            </a:r>
            <a:r>
              <a:rPr lang="pt-BR" dirty="0"/>
              <a:t> e de outros itens de identificação relacionados à atividade desempenhada. </a:t>
            </a:r>
          </a:p>
          <a:p>
            <a:endParaRPr lang="pt-BR" dirty="0"/>
          </a:p>
          <a:p>
            <a:r>
              <a:rPr lang="pt-BR" dirty="0"/>
              <a:t>Parágrafo único. A </a:t>
            </a:r>
            <a:r>
              <a:rPr lang="pt-BR" b="1" u="sng" dirty="0"/>
              <a:t>higienização do uniforme é de responsabilidade do trabalhador</a:t>
            </a:r>
            <a:r>
              <a:rPr lang="pt-BR" dirty="0"/>
              <a:t>, salvo nas hipóteses em que forem necessários procedimentos ou produtos diferentes dos utilizados para vestimentas de uso comum.</a:t>
            </a:r>
            <a:endParaRPr lang="pt-BR" sz="2800" dirty="0"/>
          </a:p>
        </p:txBody>
      </p:sp>
    </p:spTree>
    <p:extLst>
      <p:ext uri="{BB962C8B-B14F-4D97-AF65-F5344CB8AC3E}">
        <p14:creationId xmlns:p14="http://schemas.microsoft.com/office/powerpoint/2010/main" val="1957771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119270" y="2544418"/>
            <a:ext cx="11542643" cy="2308324"/>
          </a:xfrm>
          <a:prstGeom prst="rect">
            <a:avLst/>
          </a:prstGeom>
          <a:noFill/>
        </p:spPr>
        <p:txBody>
          <a:bodyPr wrap="square" rtlCol="0">
            <a:spAutoFit/>
          </a:bodyPr>
          <a:lstStyle/>
          <a:p>
            <a:r>
              <a:rPr lang="pt-BR" b="1" u="sng" dirty="0"/>
              <a:t>EMPREGADOS CLASSIFICADOS COMO NÃO “HIPOSSUFICIENTES”</a:t>
            </a:r>
            <a:endParaRPr lang="pt-BR" dirty="0"/>
          </a:p>
          <a:p>
            <a:endParaRPr lang="pt-BR" dirty="0"/>
          </a:p>
          <a:p>
            <a:r>
              <a:rPr lang="pt-BR" dirty="0"/>
              <a:t>Art. 444. ........................................................................ </a:t>
            </a:r>
          </a:p>
          <a:p>
            <a:endParaRPr lang="pt-BR" dirty="0"/>
          </a:p>
          <a:p>
            <a:r>
              <a:rPr lang="pt-BR" dirty="0"/>
              <a:t>Parágrafo único. A </a:t>
            </a:r>
            <a:r>
              <a:rPr lang="pt-BR" b="1" u="sng" dirty="0"/>
              <a:t>livre estipulação </a:t>
            </a:r>
            <a:r>
              <a:rPr lang="pt-BR" dirty="0"/>
              <a:t>a que se refere o caput deste artigo aplica-se às hipóteses previstas no art. 611-A desta Consolidação, com a mesma eficácia legal, no caso de </a:t>
            </a:r>
            <a:r>
              <a:rPr lang="pt-BR" b="1" u="sng" dirty="0"/>
              <a:t>empregado portador de diploma de nível superior e que perceba salário mensal igual ou superior a duas vezes o limite máximo dos benefícios do Regime Geral de Previdência Social</a:t>
            </a:r>
            <a:r>
              <a:rPr lang="pt-BR" dirty="0"/>
              <a:t>. </a:t>
            </a:r>
            <a:endParaRPr lang="pt-BR" sz="2800" dirty="0"/>
          </a:p>
        </p:txBody>
      </p:sp>
    </p:spTree>
    <p:extLst>
      <p:ext uri="{BB962C8B-B14F-4D97-AF65-F5344CB8AC3E}">
        <p14:creationId xmlns:p14="http://schemas.microsoft.com/office/powerpoint/2010/main" val="275522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E036A-C4A5-4B67-B6E4-527F6A53D1E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8C172321-7E11-4841-8AEA-3BCBDD0D7257}"/>
              </a:ext>
            </a:extLst>
          </p:cNvPr>
          <p:cNvSpPr txBox="1"/>
          <p:nvPr/>
        </p:nvSpPr>
        <p:spPr>
          <a:xfrm>
            <a:off x="119270" y="2544418"/>
            <a:ext cx="11542643" cy="3570208"/>
          </a:xfrm>
          <a:prstGeom prst="rect">
            <a:avLst/>
          </a:prstGeom>
          <a:noFill/>
        </p:spPr>
        <p:txBody>
          <a:bodyPr wrap="square" rtlCol="0">
            <a:spAutoFit/>
          </a:bodyPr>
          <a:lstStyle/>
          <a:p>
            <a:r>
              <a:rPr lang="pt-BR" b="1" u="sng" dirty="0"/>
              <a:t>EQUIPARAÇÃO SALARIAL</a:t>
            </a:r>
            <a:endParaRPr lang="pt-BR" dirty="0"/>
          </a:p>
          <a:p>
            <a:endParaRPr lang="pt-BR" dirty="0"/>
          </a:p>
          <a:p>
            <a:r>
              <a:rPr lang="pt-BR" dirty="0"/>
              <a:t>Art. 461 Sendo idêntica a função, a todo trabalho de igual valor, prestado ao mesmo empregador, </a:t>
            </a:r>
            <a:r>
              <a:rPr lang="pt-BR" b="1" u="sng" dirty="0"/>
              <a:t>no mesmo estabelecimento empresarial</a:t>
            </a:r>
            <a:r>
              <a:rPr lang="pt-BR" dirty="0"/>
              <a:t>, corresponderá igual salário, sem distinção de sexo, nacionalidade ou idade. </a:t>
            </a:r>
          </a:p>
          <a:p>
            <a:endParaRPr lang="pt-BR" dirty="0"/>
          </a:p>
          <a:p>
            <a:r>
              <a:rPr lang="pt-BR" dirty="0"/>
              <a:t>Novos prazos: atualmente, empregados na mesma função desde que não tenham 2 anos de diferença na função</a:t>
            </a:r>
          </a:p>
          <a:p>
            <a:endParaRPr lang="pt-BR" dirty="0"/>
          </a:p>
          <a:p>
            <a:r>
              <a:rPr lang="pt-BR" dirty="0"/>
              <a:t>Nova lei: diferença de </a:t>
            </a:r>
            <a:r>
              <a:rPr lang="pt-BR" b="1" u="sng" dirty="0"/>
              <a:t>tempo de serviço para o mesmo empregador não seja superior a quatro anos</a:t>
            </a:r>
            <a:r>
              <a:rPr lang="pt-BR" dirty="0"/>
              <a:t> e a diferença de </a:t>
            </a:r>
            <a:r>
              <a:rPr lang="pt-BR" b="1" u="sng" dirty="0"/>
              <a:t>tempo na função não seja superior a dois anos</a:t>
            </a:r>
          </a:p>
          <a:p>
            <a:endParaRPr lang="pt-BR" sz="2800" dirty="0"/>
          </a:p>
        </p:txBody>
      </p:sp>
    </p:spTree>
    <p:extLst>
      <p:ext uri="{BB962C8B-B14F-4D97-AF65-F5344CB8AC3E}">
        <p14:creationId xmlns:p14="http://schemas.microsoft.com/office/powerpoint/2010/main" val="1457514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0E829-DD41-43BD-A02D-65621804639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BA6FA6AD-1F52-443C-AAB8-EFFD32998785}"/>
              </a:ext>
            </a:extLst>
          </p:cNvPr>
          <p:cNvSpPr txBox="1"/>
          <p:nvPr/>
        </p:nvSpPr>
        <p:spPr>
          <a:xfrm>
            <a:off x="149155" y="2346550"/>
            <a:ext cx="11232843" cy="3662541"/>
          </a:xfrm>
          <a:prstGeom prst="rect">
            <a:avLst/>
          </a:prstGeom>
          <a:noFill/>
        </p:spPr>
        <p:txBody>
          <a:bodyPr wrap="square" rtlCol="0">
            <a:spAutoFit/>
          </a:bodyPr>
          <a:lstStyle/>
          <a:p>
            <a:r>
              <a:rPr lang="pt-BR" b="1" u="sng" dirty="0"/>
              <a:t>RESCISÃO CONTRATUAL</a:t>
            </a:r>
            <a:endParaRPr lang="pt-BR" dirty="0"/>
          </a:p>
          <a:p>
            <a:endParaRPr lang="pt-BR" dirty="0"/>
          </a:p>
          <a:p>
            <a:r>
              <a:rPr lang="pt-BR" dirty="0"/>
              <a:t>Novas regras:</a:t>
            </a:r>
          </a:p>
          <a:p>
            <a:endParaRPr lang="pt-BR" dirty="0"/>
          </a:p>
          <a:p>
            <a:pPr marL="285750" indent="-285750">
              <a:buFont typeface="Wingdings" panose="05000000000000000000" pitchFamily="2" charset="2"/>
              <a:buChar char="Ø"/>
            </a:pPr>
            <a:r>
              <a:rPr lang="pt-BR" sz="2000" dirty="0"/>
              <a:t>Homologação sindical</a:t>
            </a:r>
          </a:p>
          <a:p>
            <a:pPr marL="285750" indent="-285750">
              <a:buFont typeface="Wingdings" panose="05000000000000000000" pitchFamily="2" charset="2"/>
              <a:buChar char="Ø"/>
            </a:pPr>
            <a:endParaRPr lang="pt-BR" sz="2000" dirty="0"/>
          </a:p>
          <a:p>
            <a:pPr marL="285750" indent="-285750">
              <a:buFont typeface="Wingdings" panose="05000000000000000000" pitchFamily="2" charset="2"/>
              <a:buChar char="Ø"/>
            </a:pPr>
            <a:r>
              <a:rPr lang="pt-BR" sz="2000" dirty="0"/>
              <a:t>Prazo para pagamento independerá do tipo do aviso prévio (cumprido ou não) – passará para 10 dias em qualquer hipótese</a:t>
            </a:r>
          </a:p>
          <a:p>
            <a:pPr marL="285750" indent="-285750">
              <a:buFont typeface="Wingdings" panose="05000000000000000000" pitchFamily="2" charset="2"/>
              <a:buChar char="Ø"/>
            </a:pPr>
            <a:endParaRPr lang="pt-BR" sz="2000" dirty="0"/>
          </a:p>
          <a:p>
            <a:pPr marL="285750" indent="-285750">
              <a:buFont typeface="Wingdings" panose="05000000000000000000" pitchFamily="2" charset="2"/>
              <a:buChar char="Ø"/>
            </a:pPr>
            <a:r>
              <a:rPr lang="pt-BR" sz="2000" dirty="0"/>
              <a:t>Com o fim da obrigatoriedade da homologação (mas não para os </a:t>
            </a:r>
            <a:r>
              <a:rPr lang="pt-BR" sz="2000" dirty="0" err="1"/>
              <a:t>comerciarios</a:t>
            </a:r>
            <a:r>
              <a:rPr lang="pt-BR" sz="2000" dirty="0"/>
              <a:t> que continuarão com a obrigação na CCT) bastará a comunicação da rescisão aos órgãos competentes para liberação do FGTS e seguro</a:t>
            </a:r>
          </a:p>
        </p:txBody>
      </p:sp>
    </p:spTree>
    <p:extLst>
      <p:ext uri="{BB962C8B-B14F-4D97-AF65-F5344CB8AC3E}">
        <p14:creationId xmlns:p14="http://schemas.microsoft.com/office/powerpoint/2010/main" val="4078654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0E829-DD41-43BD-A02D-65621804639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BA6FA6AD-1F52-443C-AAB8-EFFD32998785}"/>
              </a:ext>
            </a:extLst>
          </p:cNvPr>
          <p:cNvSpPr txBox="1"/>
          <p:nvPr/>
        </p:nvSpPr>
        <p:spPr>
          <a:xfrm>
            <a:off x="149155" y="2346550"/>
            <a:ext cx="11232843" cy="4124206"/>
          </a:xfrm>
          <a:prstGeom prst="rect">
            <a:avLst/>
          </a:prstGeom>
          <a:noFill/>
        </p:spPr>
        <p:txBody>
          <a:bodyPr wrap="square" rtlCol="0">
            <a:spAutoFit/>
          </a:bodyPr>
          <a:lstStyle/>
          <a:p>
            <a:r>
              <a:rPr lang="pt-BR" b="1" u="sng" dirty="0"/>
              <a:t>RESCISÃO DO CONTRATO DE TRABALHO</a:t>
            </a:r>
            <a:endParaRPr lang="pt-BR" dirty="0"/>
          </a:p>
          <a:p>
            <a:endParaRPr lang="pt-BR" dirty="0"/>
          </a:p>
          <a:p>
            <a:r>
              <a:rPr lang="pt-BR" dirty="0"/>
              <a:t>Art. 484-A. O contrato de trabalho poderá ser extinto por acordo entre empregado e empregador, caso em que serão devidas as seguintes verbas trabalhistas: </a:t>
            </a:r>
          </a:p>
          <a:p>
            <a:r>
              <a:rPr lang="pt-BR" dirty="0"/>
              <a:t>I – por metade: </a:t>
            </a:r>
          </a:p>
          <a:p>
            <a:r>
              <a:rPr lang="pt-BR" dirty="0"/>
              <a:t>a) o aviso prévio, se indenizado; e </a:t>
            </a:r>
          </a:p>
          <a:p>
            <a:r>
              <a:rPr lang="pt-BR" dirty="0"/>
              <a:t>b) a indenização sobre o saldo do Fundo de Garantia do Tempo de Serviço, prevista no § 1o do art. 18 da Lei nº 8.036, de 11 de maio de 1990 (multa será de 20%)</a:t>
            </a:r>
          </a:p>
          <a:p>
            <a:r>
              <a:rPr lang="pt-BR" dirty="0"/>
              <a:t>II – na integralidade, as demais verbas trabalhistas. </a:t>
            </a:r>
          </a:p>
          <a:p>
            <a:endParaRPr lang="pt-BR" sz="2000" dirty="0"/>
          </a:p>
          <a:p>
            <a:pPr marL="342900" indent="-342900">
              <a:buFont typeface="Wingdings" panose="05000000000000000000" pitchFamily="2" charset="2"/>
              <a:buChar char="Ø"/>
            </a:pPr>
            <a:r>
              <a:rPr lang="pt-BR" sz="2000" dirty="0"/>
              <a:t>Não terá direito ao seguro desemprego</a:t>
            </a:r>
          </a:p>
          <a:p>
            <a:pPr marL="342900" indent="-342900">
              <a:buFont typeface="Wingdings" panose="05000000000000000000" pitchFamily="2" charset="2"/>
              <a:buChar char="Ø"/>
            </a:pPr>
            <a:endParaRPr lang="pt-BR" sz="2000" dirty="0"/>
          </a:p>
          <a:p>
            <a:pPr marL="342900" indent="-342900">
              <a:buFont typeface="Wingdings" panose="05000000000000000000" pitchFamily="2" charset="2"/>
              <a:buChar char="Ø"/>
            </a:pPr>
            <a:r>
              <a:rPr lang="pt-BR" sz="2000" dirty="0"/>
              <a:t>Terá parte do FGTS retido (terá direito a levantar 80% do saldo do FGTS)</a:t>
            </a:r>
          </a:p>
          <a:p>
            <a:endParaRPr lang="pt-BR" sz="2000" dirty="0"/>
          </a:p>
        </p:txBody>
      </p:sp>
    </p:spTree>
    <p:extLst>
      <p:ext uri="{BB962C8B-B14F-4D97-AF65-F5344CB8AC3E}">
        <p14:creationId xmlns:p14="http://schemas.microsoft.com/office/powerpoint/2010/main" val="1069298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0E829-DD41-43BD-A02D-65621804639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BA6FA6AD-1F52-443C-AAB8-EFFD32998785}"/>
              </a:ext>
            </a:extLst>
          </p:cNvPr>
          <p:cNvSpPr txBox="1"/>
          <p:nvPr/>
        </p:nvSpPr>
        <p:spPr>
          <a:xfrm>
            <a:off x="149155" y="2346550"/>
            <a:ext cx="11232843" cy="3847207"/>
          </a:xfrm>
          <a:prstGeom prst="rect">
            <a:avLst/>
          </a:prstGeom>
          <a:noFill/>
        </p:spPr>
        <p:txBody>
          <a:bodyPr wrap="square" rtlCol="0">
            <a:spAutoFit/>
          </a:bodyPr>
          <a:lstStyle/>
          <a:p>
            <a:r>
              <a:rPr lang="pt-BR" b="1" dirty="0"/>
              <a:t>DA REPRESENTAÇÃO DOS EMPREGADOS  </a:t>
            </a:r>
            <a:endParaRPr lang="pt-BR" dirty="0"/>
          </a:p>
          <a:p>
            <a:endParaRPr lang="pt-BR" dirty="0"/>
          </a:p>
          <a:p>
            <a:r>
              <a:rPr lang="pt-BR" dirty="0"/>
              <a:t>Art. 510-A. Nas empresas com mais de duzentos empregados, é assegurada a eleição de uma comissão para representá-los, com a finalidade de promover-lhes o entendimento direto com os empregadores. </a:t>
            </a:r>
          </a:p>
          <a:p>
            <a:endParaRPr lang="pt-BR" sz="2000" dirty="0"/>
          </a:p>
          <a:p>
            <a:endParaRPr lang="pt-BR" sz="2000" dirty="0"/>
          </a:p>
          <a:p>
            <a:pPr marL="342900" indent="-342900">
              <a:buFont typeface="Wingdings" panose="05000000000000000000" pitchFamily="2" charset="2"/>
              <a:buChar char="Ø"/>
            </a:pPr>
            <a:r>
              <a:rPr lang="pt-BR" sz="2000" dirty="0"/>
              <a:t>Eleição direta e sem interferência do sindicato</a:t>
            </a:r>
          </a:p>
          <a:p>
            <a:pPr marL="342900" indent="-342900">
              <a:buFont typeface="Wingdings" panose="05000000000000000000" pitchFamily="2" charset="2"/>
              <a:buChar char="Ø"/>
            </a:pPr>
            <a:r>
              <a:rPr lang="pt-BR" sz="2000" dirty="0"/>
              <a:t>Estabilidade aos eleitos (</a:t>
            </a:r>
            <a:r>
              <a:rPr lang="pt-BR" dirty="0"/>
              <a:t>Desde o registro da candidatura</a:t>
            </a:r>
            <a:r>
              <a:rPr lang="pt-BR" b="1" u="sng" dirty="0"/>
              <a:t> até um ano após o fim do mandato</a:t>
            </a:r>
            <a:r>
              <a:rPr lang="pt-BR" dirty="0"/>
              <a:t>, o membro da comissão de representante dos empregados não poderá sofrer despedida arbitrária, entendendo-se como tal a que não se fundar em </a:t>
            </a:r>
            <a:r>
              <a:rPr lang="pt-BR" b="1" u="sng" dirty="0"/>
              <a:t>motivo disciplinar, técnico, econômico ou financeiro.</a:t>
            </a:r>
            <a:r>
              <a:rPr lang="pt-BR" dirty="0"/>
              <a:t>)</a:t>
            </a:r>
          </a:p>
          <a:p>
            <a:pPr marL="342900" indent="-342900">
              <a:buFont typeface="Wingdings" panose="05000000000000000000" pitchFamily="2" charset="2"/>
              <a:buChar char="Ø"/>
            </a:pPr>
            <a:endParaRPr lang="pt-BR" sz="2000" dirty="0"/>
          </a:p>
        </p:txBody>
      </p:sp>
    </p:spTree>
    <p:extLst>
      <p:ext uri="{BB962C8B-B14F-4D97-AF65-F5344CB8AC3E}">
        <p14:creationId xmlns:p14="http://schemas.microsoft.com/office/powerpoint/2010/main" val="2439203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0E829-DD41-43BD-A02D-65621804639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BA6FA6AD-1F52-443C-AAB8-EFFD32998785}"/>
              </a:ext>
            </a:extLst>
          </p:cNvPr>
          <p:cNvSpPr txBox="1"/>
          <p:nvPr/>
        </p:nvSpPr>
        <p:spPr>
          <a:xfrm>
            <a:off x="149155" y="2346550"/>
            <a:ext cx="11232843" cy="3816429"/>
          </a:xfrm>
          <a:prstGeom prst="rect">
            <a:avLst/>
          </a:prstGeom>
          <a:noFill/>
        </p:spPr>
        <p:txBody>
          <a:bodyPr wrap="square" rtlCol="0">
            <a:spAutoFit/>
          </a:bodyPr>
          <a:lstStyle/>
          <a:p>
            <a:r>
              <a:rPr lang="pt-BR" b="1" u="sng" dirty="0"/>
              <a:t>CONTRIBUIÇÃO SINDICAL</a:t>
            </a:r>
            <a:endParaRPr lang="pt-BR" dirty="0"/>
          </a:p>
          <a:p>
            <a:endParaRPr lang="pt-BR" dirty="0"/>
          </a:p>
          <a:p>
            <a:r>
              <a:rPr lang="pt-BR" dirty="0"/>
              <a:t>Art. 545. Os empregadores ficam obrigados a descontar na folha de pagamento dos seus empregados, desde que por eles devidamente autorizados, as contribuições devidas ao Sindicato, quando por este notificados. </a:t>
            </a:r>
          </a:p>
          <a:p>
            <a:endParaRPr lang="pt-BR" sz="2000" dirty="0"/>
          </a:p>
          <a:p>
            <a:r>
              <a:rPr lang="pt-BR" dirty="0"/>
              <a:t>Art. 579. O desconto da </a:t>
            </a:r>
            <a:r>
              <a:rPr lang="pt-BR" b="1" u="sng" dirty="0"/>
              <a:t>contribuição sindical está condicionado à autorização prévia e expressa</a:t>
            </a:r>
            <a:r>
              <a:rPr lang="pt-BR" dirty="0"/>
              <a:t> dos que participarem de uma determinada categoria econômica ou profissional, ou de uma profissão liberal, em favor do sindicato representativo da mesma categoria ou profissão ou, inexistindo este, na conformidade do disposto no art. 591 desta Consolidação.</a:t>
            </a:r>
          </a:p>
          <a:p>
            <a:endParaRPr lang="pt-BR" sz="2000" dirty="0"/>
          </a:p>
          <a:p>
            <a:r>
              <a:rPr lang="pt-BR" sz="2000" dirty="0"/>
              <a:t>Demais contribuições (confederativa ou assistencial) com autorização prévia, que poderá ser tomada em assembleia</a:t>
            </a:r>
          </a:p>
        </p:txBody>
      </p:sp>
    </p:spTree>
    <p:extLst>
      <p:ext uri="{BB962C8B-B14F-4D97-AF65-F5344CB8AC3E}">
        <p14:creationId xmlns:p14="http://schemas.microsoft.com/office/powerpoint/2010/main" val="802602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0E829-DD41-43BD-A02D-656218046396}"/>
              </a:ext>
            </a:extLst>
          </p:cNvPr>
          <p:cNvSpPr>
            <a:spLocks noGrp="1"/>
          </p:cNvSpPr>
          <p:nvPr>
            <p:ph type="title"/>
          </p:nvPr>
        </p:nvSpPr>
        <p:spPr/>
        <p:txBody>
          <a:bodyPr/>
          <a:lstStyle/>
          <a:p>
            <a:r>
              <a:rPr lang="pt-BR" dirty="0"/>
              <a:t>Novos Parâmetros impostos pela Lei 13467/2017:</a:t>
            </a:r>
          </a:p>
        </p:txBody>
      </p:sp>
      <p:sp>
        <p:nvSpPr>
          <p:cNvPr id="3" name="CaixaDeTexto 2">
            <a:extLst>
              <a:ext uri="{FF2B5EF4-FFF2-40B4-BE49-F238E27FC236}">
                <a16:creationId xmlns:a16="http://schemas.microsoft.com/office/drawing/2014/main" id="{BA6FA6AD-1F52-443C-AAB8-EFFD32998785}"/>
              </a:ext>
            </a:extLst>
          </p:cNvPr>
          <p:cNvSpPr txBox="1"/>
          <p:nvPr/>
        </p:nvSpPr>
        <p:spPr>
          <a:xfrm>
            <a:off x="149155" y="2346550"/>
            <a:ext cx="11232843" cy="3754874"/>
          </a:xfrm>
          <a:prstGeom prst="rect">
            <a:avLst/>
          </a:prstGeom>
          <a:noFill/>
        </p:spPr>
        <p:txBody>
          <a:bodyPr wrap="square" rtlCol="0">
            <a:spAutoFit/>
          </a:bodyPr>
          <a:lstStyle/>
          <a:p>
            <a:r>
              <a:rPr lang="pt-BR" b="1" u="sng" dirty="0"/>
              <a:t>Questões relevantes:</a:t>
            </a:r>
          </a:p>
          <a:p>
            <a:endParaRPr lang="pt-BR" sz="2000" b="1" u="sng" dirty="0"/>
          </a:p>
          <a:p>
            <a:endParaRPr lang="pt-BR" sz="2000" b="1" u="sng" dirty="0"/>
          </a:p>
          <a:p>
            <a:pPr marL="342900" indent="-342900">
              <a:buFont typeface="Wingdings" panose="05000000000000000000" pitchFamily="2" charset="2"/>
              <a:buChar char="Ø"/>
            </a:pPr>
            <a:r>
              <a:rPr lang="pt-BR" sz="2000" dirty="0"/>
              <a:t>Negociado sobre o legislado</a:t>
            </a:r>
          </a:p>
          <a:p>
            <a:pPr marL="342900" indent="-342900">
              <a:buFont typeface="Wingdings" panose="05000000000000000000" pitchFamily="2" charset="2"/>
              <a:buChar char="Ø"/>
            </a:pPr>
            <a:endParaRPr lang="pt-BR" sz="2000" dirty="0"/>
          </a:p>
          <a:p>
            <a:pPr marL="342900" indent="-342900">
              <a:buFont typeface="Wingdings" panose="05000000000000000000" pitchFamily="2" charset="2"/>
              <a:buChar char="Ø"/>
            </a:pPr>
            <a:r>
              <a:rPr lang="pt-BR" sz="2000" dirty="0"/>
              <a:t>Acesso à Justiça</a:t>
            </a:r>
          </a:p>
          <a:p>
            <a:pPr marL="342900" indent="-342900">
              <a:buFont typeface="Courier New" panose="02070309020205020404" pitchFamily="49" charset="0"/>
              <a:buChar char="o"/>
            </a:pPr>
            <a:r>
              <a:rPr lang="pt-BR" sz="2000" dirty="0"/>
              <a:t>Custas processuais</a:t>
            </a:r>
          </a:p>
          <a:p>
            <a:pPr marL="342900" indent="-342900">
              <a:buFont typeface="Courier New" panose="02070309020205020404" pitchFamily="49" charset="0"/>
              <a:buChar char="o"/>
            </a:pPr>
            <a:r>
              <a:rPr lang="pt-BR" sz="2000" dirty="0"/>
              <a:t>Honorários advocatícios</a:t>
            </a:r>
          </a:p>
          <a:p>
            <a:pPr marL="342900" indent="-342900">
              <a:buFont typeface="Courier New" panose="02070309020205020404" pitchFamily="49" charset="0"/>
              <a:buChar char="o"/>
            </a:pPr>
            <a:r>
              <a:rPr lang="pt-BR" sz="2000" dirty="0"/>
              <a:t>Honorários periciais</a:t>
            </a:r>
          </a:p>
          <a:p>
            <a:pPr marL="342900" indent="-342900">
              <a:buFont typeface="Courier New" panose="02070309020205020404" pitchFamily="49" charset="0"/>
              <a:buChar char="o"/>
            </a:pPr>
            <a:r>
              <a:rPr lang="pt-BR" sz="2000" dirty="0"/>
              <a:t>multa à testemunha</a:t>
            </a:r>
          </a:p>
          <a:p>
            <a:pPr marL="342900" indent="-342900">
              <a:buFont typeface="Courier New" panose="02070309020205020404" pitchFamily="49" charset="0"/>
              <a:buChar char="o"/>
            </a:pPr>
            <a:endParaRPr lang="pt-BR" sz="2000" dirty="0"/>
          </a:p>
          <a:p>
            <a:pPr marL="342900" indent="-342900">
              <a:buFont typeface="Wingdings" panose="05000000000000000000" pitchFamily="2" charset="2"/>
              <a:buChar char="Ø"/>
            </a:pPr>
            <a:r>
              <a:rPr lang="pt-BR" sz="2000" dirty="0"/>
              <a:t>Terceirização da atividade fim</a:t>
            </a:r>
          </a:p>
        </p:txBody>
      </p:sp>
    </p:spTree>
    <p:extLst>
      <p:ext uri="{BB962C8B-B14F-4D97-AF65-F5344CB8AC3E}">
        <p14:creationId xmlns:p14="http://schemas.microsoft.com/office/powerpoint/2010/main" val="923877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2B795-E5FD-4437-88C4-E41840D125AE}"/>
              </a:ext>
            </a:extLst>
          </p:cNvPr>
          <p:cNvSpPr>
            <a:spLocks noGrp="1"/>
          </p:cNvSpPr>
          <p:nvPr>
            <p:ph type="title"/>
          </p:nvPr>
        </p:nvSpPr>
        <p:spPr/>
        <p:txBody>
          <a:bodyPr/>
          <a:lstStyle/>
          <a:p>
            <a:r>
              <a:rPr lang="pt-BR" u="sng" dirty="0"/>
              <a:t>NECESSIDADE DE MODERNINZAÇÃO DA LEGISLAÇÃO TRABALHISTA:</a:t>
            </a:r>
            <a:endParaRPr lang="pt-BR" dirty="0"/>
          </a:p>
        </p:txBody>
      </p:sp>
      <p:sp>
        <p:nvSpPr>
          <p:cNvPr id="3" name="Espaço Reservado para Conteúdo 2">
            <a:extLst>
              <a:ext uri="{FF2B5EF4-FFF2-40B4-BE49-F238E27FC236}">
                <a16:creationId xmlns:a16="http://schemas.microsoft.com/office/drawing/2014/main" id="{DE158233-148C-4D75-B3A1-12049AC4061C}"/>
              </a:ext>
            </a:extLst>
          </p:cNvPr>
          <p:cNvSpPr>
            <a:spLocks noGrp="1"/>
          </p:cNvSpPr>
          <p:nvPr>
            <p:ph idx="1"/>
          </p:nvPr>
        </p:nvSpPr>
        <p:spPr>
          <a:xfrm>
            <a:off x="262890" y="2222287"/>
            <a:ext cx="11635740" cy="4407113"/>
          </a:xfrm>
        </p:spPr>
        <p:txBody>
          <a:bodyPr>
            <a:normAutofit fontScale="92500"/>
          </a:bodyPr>
          <a:lstStyle/>
          <a:p>
            <a:pPr marL="0" indent="0">
              <a:buNone/>
            </a:pPr>
            <a:r>
              <a:rPr lang="pt-BR" b="1" dirty="0"/>
              <a:t>Importante, destacar que a CLT surge de um movimento mundialmente estabelecido com o tratado de paz após a 1ª Guerra Mundial, em que concluíram por uma necessária preocupação com a relação de emprego, diminuindo as diferenças e estabelecendo condições mínimas a fim de equilíbrio e paz social.</a:t>
            </a:r>
          </a:p>
          <a:p>
            <a:pPr marL="0" indent="0">
              <a:buNone/>
            </a:pPr>
            <a:r>
              <a:rPr lang="pt-BR" b="1" dirty="0"/>
              <a:t> </a:t>
            </a:r>
          </a:p>
          <a:p>
            <a:pPr marL="0" indent="0">
              <a:buNone/>
            </a:pPr>
            <a:r>
              <a:rPr lang="pt-BR" b="1" dirty="0"/>
              <a:t>Com isso, o Brasil, signatário do Tratado de </a:t>
            </a:r>
            <a:r>
              <a:rPr lang="pt-BR" b="1" dirty="0" err="1"/>
              <a:t>Versalles</a:t>
            </a:r>
            <a:r>
              <a:rPr lang="pt-BR" b="1" dirty="0"/>
              <a:t>, passou ainda que tardiamente (frente às demais Nações), a preocupar-se com o contexto legislativo brasileiro no âmbito das relações de trabalho.</a:t>
            </a:r>
          </a:p>
          <a:p>
            <a:pPr marL="0" indent="0">
              <a:buNone/>
            </a:pPr>
            <a:r>
              <a:rPr lang="pt-BR" b="1" dirty="0"/>
              <a:t> </a:t>
            </a:r>
          </a:p>
          <a:p>
            <a:pPr marL="0" indent="0">
              <a:buNone/>
            </a:pPr>
            <a:r>
              <a:rPr lang="pt-BR" b="1" dirty="0"/>
              <a:t>Legislações passaram a surgir, destacando:</a:t>
            </a:r>
          </a:p>
          <a:p>
            <a:pPr marL="0" lvl="0" indent="0" fontAlgn="ctr">
              <a:buNone/>
            </a:pPr>
            <a:r>
              <a:rPr lang="pt-BR" b="1" dirty="0"/>
              <a:t>Acidente de trabalho (1919)</a:t>
            </a:r>
          </a:p>
          <a:p>
            <a:pPr marL="0" lvl="0" indent="0" fontAlgn="ctr">
              <a:buNone/>
            </a:pPr>
            <a:r>
              <a:rPr lang="pt-BR" b="1" dirty="0"/>
              <a:t>1923 - Lei </a:t>
            </a:r>
            <a:r>
              <a:rPr lang="pt-BR" b="1" dirty="0" err="1"/>
              <a:t>Eloi</a:t>
            </a:r>
            <a:r>
              <a:rPr lang="pt-BR" b="1" dirty="0"/>
              <a:t> Chaves (ferroviários)</a:t>
            </a:r>
          </a:p>
          <a:p>
            <a:pPr marL="0" lvl="0" indent="0" fontAlgn="ctr">
              <a:buNone/>
            </a:pPr>
            <a:r>
              <a:rPr lang="pt-BR" b="1" dirty="0"/>
              <a:t>1926 – lei de férias</a:t>
            </a:r>
          </a:p>
          <a:p>
            <a:pPr marL="0" lvl="0" indent="0" fontAlgn="ctr">
              <a:buNone/>
            </a:pPr>
            <a:r>
              <a:rPr lang="pt-BR" b="1" dirty="0"/>
              <a:t>1927 - Código do Menor</a:t>
            </a:r>
          </a:p>
          <a:p>
            <a:pPr marL="0" indent="0">
              <a:buNone/>
            </a:pPr>
            <a:endParaRPr lang="pt-BR" b="1" dirty="0"/>
          </a:p>
        </p:txBody>
      </p:sp>
    </p:spTree>
    <p:extLst>
      <p:ext uri="{BB962C8B-B14F-4D97-AF65-F5344CB8AC3E}">
        <p14:creationId xmlns:p14="http://schemas.microsoft.com/office/powerpoint/2010/main" val="2888304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86F339E-091A-455E-B2ED-8883D910B26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916" y="0"/>
            <a:ext cx="609108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4">
            <a:extLst>
              <a:ext uri="{FF2B5EF4-FFF2-40B4-BE49-F238E27FC236}">
                <a16:creationId xmlns:a16="http://schemas.microsoft.com/office/drawing/2014/main" id="{C2CA0F9B-CD9A-4F30-AC98-837D1E6BDA5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6326" y="958640"/>
            <a:ext cx="4792210"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magem 8" descr="LOGOMARCA SINDICATO">
            <a:extLst>
              <a:ext uri="{FF2B5EF4-FFF2-40B4-BE49-F238E27FC236}">
                <a16:creationId xmlns:a16="http://schemas.microsoft.com/office/drawing/2014/main" id="{BB835FE1-AEC1-4674-9911-B4DF406292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8226" y="2981057"/>
            <a:ext cx="4174333" cy="866176"/>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7F4F0FA-DB08-4F1B-BCD5-83B96D9C61CE}"/>
              </a:ext>
            </a:extLst>
          </p:cNvPr>
          <p:cNvSpPr>
            <a:spLocks noGrp="1"/>
          </p:cNvSpPr>
          <p:nvPr>
            <p:ph type="ctrTitle"/>
          </p:nvPr>
        </p:nvSpPr>
        <p:spPr>
          <a:xfrm>
            <a:off x="810002" y="639097"/>
            <a:ext cx="4961534" cy="3781101"/>
          </a:xfrm>
        </p:spPr>
        <p:txBody>
          <a:bodyPr>
            <a:normAutofit/>
          </a:bodyPr>
          <a:lstStyle/>
          <a:p>
            <a:pPr>
              <a:lnSpc>
                <a:spcPct val="90000"/>
              </a:lnSpc>
            </a:pPr>
            <a:r>
              <a:rPr lang="pt-BR" sz="4200" dirty="0"/>
              <a:t>O que queremos para nosso futuro?</a:t>
            </a:r>
            <a:br>
              <a:rPr lang="pt-BR" sz="4200" dirty="0"/>
            </a:br>
            <a:br>
              <a:rPr lang="pt-BR" sz="4200" dirty="0"/>
            </a:br>
            <a:r>
              <a:rPr lang="pt-BR" sz="4200" dirty="0"/>
              <a:t>Muito obrigado !</a:t>
            </a:r>
          </a:p>
        </p:txBody>
      </p:sp>
      <p:sp>
        <p:nvSpPr>
          <p:cNvPr id="3" name="Subtítulo 2">
            <a:extLst>
              <a:ext uri="{FF2B5EF4-FFF2-40B4-BE49-F238E27FC236}">
                <a16:creationId xmlns:a16="http://schemas.microsoft.com/office/drawing/2014/main" id="{49741838-8166-4272-9697-1F063DC8443E}"/>
              </a:ext>
            </a:extLst>
          </p:cNvPr>
          <p:cNvSpPr>
            <a:spLocks noGrp="1"/>
          </p:cNvSpPr>
          <p:nvPr>
            <p:ph type="subTitle" idx="1"/>
          </p:nvPr>
        </p:nvSpPr>
        <p:spPr>
          <a:xfrm>
            <a:off x="0" y="5267740"/>
            <a:ext cx="6100915" cy="1590260"/>
          </a:xfrm>
        </p:spPr>
        <p:txBody>
          <a:bodyPr>
            <a:normAutofit fontScale="92500" lnSpcReduction="10000"/>
          </a:bodyPr>
          <a:lstStyle/>
          <a:p>
            <a:pPr>
              <a:lnSpc>
                <a:spcPct val="90000"/>
              </a:lnSpc>
            </a:pPr>
            <a:r>
              <a:rPr lang="pt-BR" sz="1200" b="1" dirty="0"/>
              <a:t>Emerson Ferreira Domingues</a:t>
            </a:r>
            <a:r>
              <a:rPr lang="pt-BR" sz="1200" dirty="0"/>
              <a:t>, advogado trabalhista militante na área trabalhista e sindical desde 1998 em São Carlos/SP. Formado pelo Centro Universitário de Araraquara – UNIARA (1994-1997); Pós-Graduado </a:t>
            </a:r>
            <a:r>
              <a:rPr lang="pt-BR" sz="1200" i="1" dirty="0"/>
              <a:t>latu sensu</a:t>
            </a:r>
            <a:r>
              <a:rPr lang="pt-BR" sz="1200" dirty="0"/>
              <a:t> em Direito Empresarial pelo Centro Universitário de Araraquara – UNIARA (2002-2004); especialização em Direito do Trabalho e Processo do Trabalho pela Escola Superior de Advocacia – OAB São Carlos/SP (2002); Pós-Graduado </a:t>
            </a:r>
            <a:r>
              <a:rPr lang="pt-BR" sz="1200" i="1" dirty="0"/>
              <a:t>latu sensu</a:t>
            </a:r>
            <a:r>
              <a:rPr lang="pt-BR" sz="1200" dirty="0"/>
              <a:t> em Gestão Pública Sociedade pela Unicamp – Escola de Economia e Universidade Federal do Tocantins (2011-2012) e atualmente Pós-Graduando em Direito e Processo do Trabalho pela Faculdade de Direito de Ribeirão Preto – USP Campus Ribeirão Preto. Membro do Grupo de Pesquisadores GPTC USP/São Paulo . </a:t>
            </a:r>
            <a:r>
              <a:rPr lang="pt-BR" sz="1200" b="1" dirty="0"/>
              <a:t>E-mail</a:t>
            </a:r>
            <a:r>
              <a:rPr lang="pt-BR" sz="1200" dirty="0"/>
              <a:t>: jurídico@sincomerciariossc.org.br</a:t>
            </a:r>
          </a:p>
          <a:p>
            <a:pPr>
              <a:lnSpc>
                <a:spcPct val="90000"/>
              </a:lnSpc>
            </a:pPr>
            <a:endParaRPr lang="pt-BR" sz="1200" dirty="0"/>
          </a:p>
        </p:txBody>
      </p:sp>
    </p:spTree>
    <p:extLst>
      <p:ext uri="{BB962C8B-B14F-4D97-AF65-F5344CB8AC3E}">
        <p14:creationId xmlns:p14="http://schemas.microsoft.com/office/powerpoint/2010/main" val="44521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2B795-E5FD-4437-88C4-E41840D125AE}"/>
              </a:ext>
            </a:extLst>
          </p:cNvPr>
          <p:cNvSpPr>
            <a:spLocks noGrp="1"/>
          </p:cNvSpPr>
          <p:nvPr>
            <p:ph type="title"/>
          </p:nvPr>
        </p:nvSpPr>
        <p:spPr/>
        <p:txBody>
          <a:bodyPr/>
          <a:lstStyle/>
          <a:p>
            <a:r>
              <a:rPr lang="pt-BR" u="sng" dirty="0"/>
              <a:t>NECESSIDADE DE MODERNINZAÇÃO DA LEGISLAÇÃO TRABALHISTA:</a:t>
            </a:r>
            <a:endParaRPr lang="pt-BR" dirty="0"/>
          </a:p>
        </p:txBody>
      </p:sp>
      <p:sp>
        <p:nvSpPr>
          <p:cNvPr id="3" name="Espaço Reservado para Conteúdo 2">
            <a:extLst>
              <a:ext uri="{FF2B5EF4-FFF2-40B4-BE49-F238E27FC236}">
                <a16:creationId xmlns:a16="http://schemas.microsoft.com/office/drawing/2014/main" id="{DE158233-148C-4D75-B3A1-12049AC4061C}"/>
              </a:ext>
            </a:extLst>
          </p:cNvPr>
          <p:cNvSpPr>
            <a:spLocks noGrp="1"/>
          </p:cNvSpPr>
          <p:nvPr>
            <p:ph idx="1"/>
          </p:nvPr>
        </p:nvSpPr>
        <p:spPr>
          <a:xfrm>
            <a:off x="262890" y="2222287"/>
            <a:ext cx="11704320" cy="4407113"/>
          </a:xfrm>
        </p:spPr>
        <p:txBody>
          <a:bodyPr>
            <a:normAutofit fontScale="85000" lnSpcReduction="10000"/>
          </a:bodyPr>
          <a:lstStyle/>
          <a:p>
            <a:pPr marL="0" indent="0">
              <a:buNone/>
            </a:pPr>
            <a:r>
              <a:rPr lang="pt-BR" b="1" dirty="0"/>
              <a:t>A crise de 1929 forçou a tentativa de reconstrução da economia capitalista, diante da crise mundial</a:t>
            </a:r>
          </a:p>
          <a:p>
            <a:pPr marL="0" indent="0">
              <a:buNone/>
            </a:pPr>
            <a:endParaRPr lang="pt-BR" b="1" dirty="0"/>
          </a:p>
          <a:p>
            <a:pPr marL="0" indent="0">
              <a:buNone/>
            </a:pPr>
            <a:r>
              <a:rPr lang="pt-BR" b="1" dirty="0"/>
              <a:t>A partir de 1930 a regulação do trabalho na verdade tem o fim de reorganizar o sistema capitalista e  possibilitar o desenvolvimento dos meios de produção – “QUESTÕES SOCIAIS”</a:t>
            </a:r>
          </a:p>
          <a:p>
            <a:pPr marL="0" indent="0">
              <a:buNone/>
            </a:pPr>
            <a:r>
              <a:rPr lang="pt-BR" b="1" dirty="0"/>
              <a:t>  </a:t>
            </a:r>
          </a:p>
          <a:p>
            <a:pPr marL="0" indent="0">
              <a:buNone/>
            </a:pPr>
            <a:r>
              <a:rPr lang="pt-BR" b="1" dirty="0"/>
              <a:t>Com Getúlio Vargas há uma necessidade deste movimento de regulação, mas por pressão da indústria, a regulamentação do trabalho vem acompanhada de obrigações ao trabalhador</a:t>
            </a:r>
          </a:p>
          <a:p>
            <a:pPr marL="0" indent="0">
              <a:buNone/>
            </a:pPr>
            <a:endParaRPr lang="pt-BR" b="1" dirty="0"/>
          </a:p>
          <a:p>
            <a:pPr marL="0" indent="0">
              <a:buNone/>
            </a:pPr>
            <a:r>
              <a:rPr lang="pt-BR" b="1" dirty="0"/>
              <a:t>Getúlio Vargas, por sua vez, entregou a responsabilidade à </a:t>
            </a:r>
            <a:r>
              <a:rPr lang="pt-BR" b="1" u="sng" dirty="0"/>
              <a:t>Joaquim Pimenta</a:t>
            </a:r>
            <a:r>
              <a:rPr lang="pt-BR" b="1" dirty="0"/>
              <a:t>, professor da Faculdade de Direito do Recife e ativista da causa operária, membro do Partido Democrático Nacional, também jornalista e socialista, que juntamente a Antônio Evaristo de Morais em 1890 participou da construção do Partido Operário,[2] primeira agremiação partidária de caráter socialista da História do Brasil, também jornalista.</a:t>
            </a:r>
          </a:p>
          <a:p>
            <a:pPr marL="0" indent="0">
              <a:buNone/>
            </a:pPr>
            <a:r>
              <a:rPr lang="pt-BR" b="1" dirty="0"/>
              <a:t> </a:t>
            </a:r>
          </a:p>
          <a:p>
            <a:pPr marL="0" indent="0">
              <a:buNone/>
            </a:pPr>
            <a:r>
              <a:rPr lang="pt-BR" b="1" dirty="0"/>
              <a:t>Já a organização sindical, antes movimentos autênticos mas formados em sua maioria por imigrantes europeus, passam a ser sindicatos oficiais, criados e geridos pelo Governo (1931 – Lei Sindical) – MODELO CORPORATIVISTA</a:t>
            </a:r>
          </a:p>
          <a:p>
            <a:pPr marL="0" indent="0">
              <a:buNone/>
            </a:pPr>
            <a:endParaRPr lang="pt-BR" b="1" dirty="0"/>
          </a:p>
        </p:txBody>
      </p:sp>
    </p:spTree>
    <p:extLst>
      <p:ext uri="{BB962C8B-B14F-4D97-AF65-F5344CB8AC3E}">
        <p14:creationId xmlns:p14="http://schemas.microsoft.com/office/powerpoint/2010/main" val="2983113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2B795-E5FD-4437-88C4-E41840D125AE}"/>
              </a:ext>
            </a:extLst>
          </p:cNvPr>
          <p:cNvSpPr>
            <a:spLocks noGrp="1"/>
          </p:cNvSpPr>
          <p:nvPr>
            <p:ph type="title"/>
          </p:nvPr>
        </p:nvSpPr>
        <p:spPr/>
        <p:txBody>
          <a:bodyPr/>
          <a:lstStyle/>
          <a:p>
            <a:r>
              <a:rPr lang="pt-BR" u="sng" dirty="0"/>
              <a:t>NECESSIDADE DE MODERNINZAÇÃO DA LEGISLAÇÃO TRABALHISTA:</a:t>
            </a:r>
            <a:endParaRPr lang="pt-BR" dirty="0"/>
          </a:p>
        </p:txBody>
      </p:sp>
      <p:sp>
        <p:nvSpPr>
          <p:cNvPr id="3" name="Espaço Reservado para Conteúdo 2">
            <a:extLst>
              <a:ext uri="{FF2B5EF4-FFF2-40B4-BE49-F238E27FC236}">
                <a16:creationId xmlns:a16="http://schemas.microsoft.com/office/drawing/2014/main" id="{DE158233-148C-4D75-B3A1-12049AC4061C}"/>
              </a:ext>
            </a:extLst>
          </p:cNvPr>
          <p:cNvSpPr>
            <a:spLocks noGrp="1"/>
          </p:cNvSpPr>
          <p:nvPr>
            <p:ph idx="1"/>
          </p:nvPr>
        </p:nvSpPr>
        <p:spPr>
          <a:xfrm>
            <a:off x="243839" y="1975557"/>
            <a:ext cx="11704320" cy="4882443"/>
          </a:xfrm>
        </p:spPr>
        <p:txBody>
          <a:bodyPr>
            <a:normAutofit/>
          </a:bodyPr>
          <a:lstStyle/>
          <a:p>
            <a:pPr marL="0" indent="0">
              <a:buNone/>
            </a:pPr>
            <a:r>
              <a:rPr lang="pt-BR" sz="2000" b="1" u="sng" dirty="0"/>
              <a:t>COMO FASCISTA?</a:t>
            </a:r>
            <a:r>
              <a:rPr lang="pt-BR" sz="2000" b="1" dirty="0"/>
              <a:t>: Os movimentos fascistas compartilham certas características comuns, incluindo a veneração ao Estado, a devoção a um líder forte e uma ênfase em ultranacionalismo, etnocentrismo e militarismo. O fascismo vê a violência política, a guerra, e o imperialismo como meios para alcançar o rejuvenescimento nacional</a:t>
            </a:r>
          </a:p>
          <a:p>
            <a:pPr marL="0" indent="0">
              <a:buNone/>
            </a:pPr>
            <a:r>
              <a:rPr lang="pt-BR" sz="2000" b="1" dirty="0"/>
              <a:t> </a:t>
            </a:r>
          </a:p>
          <a:p>
            <a:pPr marL="0" indent="0">
              <a:buNone/>
            </a:pPr>
            <a:r>
              <a:rPr lang="pt-BR" sz="2000" b="1" dirty="0"/>
              <a:t>A CLT, como o próprio termo pode nos  instruir, Consolidação das Leis do Trabalho, contempla a pedido de Getúlio Vargas em um projeto nacionalista e levado como ponto de sustentação do Governo, que então, busca apoio junto aos trabalhadores para se manter no poder, e em 1942 surgem um movimento de difusão de uma leitura da história destacando a imagem de Vargas como mentor de um movimento de regulação do conflito capital x trabalho - Surge a expressão "</a:t>
            </a:r>
            <a:r>
              <a:rPr lang="pt-BR" sz="2000" b="1" i="1" dirty="0"/>
              <a:t>Pai dos Trabalhadores</a:t>
            </a:r>
            <a:r>
              <a:rPr lang="pt-BR" sz="2000" b="1" dirty="0"/>
              <a:t>", inclusive com discursos inflamados na "Voz do Brasil", implantada por Vargas</a:t>
            </a:r>
          </a:p>
        </p:txBody>
      </p:sp>
    </p:spTree>
    <p:extLst>
      <p:ext uri="{BB962C8B-B14F-4D97-AF65-F5344CB8AC3E}">
        <p14:creationId xmlns:p14="http://schemas.microsoft.com/office/powerpoint/2010/main" val="139516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D2EEE1-555F-4F35-93FB-E197E3E1B38B}"/>
              </a:ext>
            </a:extLst>
          </p:cNvPr>
          <p:cNvSpPr>
            <a:spLocks noGrp="1"/>
          </p:cNvSpPr>
          <p:nvPr>
            <p:ph type="title"/>
          </p:nvPr>
        </p:nvSpPr>
        <p:spPr>
          <a:xfrm>
            <a:off x="797808" y="569108"/>
            <a:ext cx="10571998" cy="970450"/>
          </a:xfrm>
        </p:spPr>
        <p:txBody>
          <a:bodyPr/>
          <a:lstStyle/>
          <a:p>
            <a:r>
              <a:rPr lang="pt-BR" u="sng" dirty="0"/>
              <a:t>NECESSIDADE DE MODERNINZAÇÃO DA LEGISLAÇÃO TRABALHISTA:</a:t>
            </a:r>
            <a:endParaRPr lang="pt-BR" dirty="0"/>
          </a:p>
        </p:txBody>
      </p:sp>
      <p:sp>
        <p:nvSpPr>
          <p:cNvPr id="3" name="Retângulo 2">
            <a:extLst>
              <a:ext uri="{FF2B5EF4-FFF2-40B4-BE49-F238E27FC236}">
                <a16:creationId xmlns:a16="http://schemas.microsoft.com/office/drawing/2014/main" id="{EFA64D4C-BAF0-4E2A-9F3A-E5CCB9CDFCE8}"/>
              </a:ext>
            </a:extLst>
          </p:cNvPr>
          <p:cNvSpPr/>
          <p:nvPr/>
        </p:nvSpPr>
        <p:spPr>
          <a:xfrm>
            <a:off x="198119" y="2401824"/>
            <a:ext cx="11771375" cy="3970318"/>
          </a:xfrm>
          <a:prstGeom prst="rect">
            <a:avLst/>
          </a:prstGeom>
        </p:spPr>
        <p:txBody>
          <a:bodyPr wrap="square">
            <a:spAutoFit/>
          </a:bodyPr>
          <a:lstStyle/>
          <a:p>
            <a:r>
              <a:rPr lang="pt-BR" b="1" dirty="0"/>
              <a:t>A CLT surge como legislação cuja finalidade é buscar a diminuição da tensão nas relações capital x trabalho.</a:t>
            </a:r>
          </a:p>
          <a:p>
            <a:endParaRPr lang="pt-BR" b="1" dirty="0"/>
          </a:p>
          <a:p>
            <a:r>
              <a:rPr lang="pt-BR" b="1" dirty="0"/>
              <a:t>Em 1988, temos um ponto importante em nossa história, com a proclamação da Constituição Federal que apresenta como pedra fundamental o “</a:t>
            </a:r>
            <a:r>
              <a:rPr lang="pt-BR" b="1" i="1" dirty="0"/>
              <a:t>Estado Democrático, destinado a assegurar o exercício dos direitos </a:t>
            </a:r>
            <a:r>
              <a:rPr lang="pt-BR" b="1" i="1" u="sng" dirty="0"/>
              <a:t>sociais e individuais</a:t>
            </a:r>
            <a:r>
              <a:rPr lang="pt-BR" b="1" i="1" dirty="0"/>
              <a:t>, a liberdade, a segurança, o bem-estar, o desenvolvimento, a igualdade e a justiça como valores supremos de uma sociedade fraterna, pluralista e sem preconceitos, </a:t>
            </a:r>
            <a:r>
              <a:rPr lang="pt-BR" b="1" i="1" u="sng" dirty="0"/>
              <a:t>fundada na harmonia social</a:t>
            </a:r>
            <a:r>
              <a:rPr lang="pt-BR" b="1" dirty="0"/>
              <a:t>” (Preâmbulo da CF de 1988)</a:t>
            </a:r>
          </a:p>
          <a:p>
            <a:endParaRPr lang="pt-BR" b="1" dirty="0"/>
          </a:p>
          <a:p>
            <a:r>
              <a:rPr lang="pt-BR" b="1" dirty="0"/>
              <a:t> E sob este prisma, a CLT é recebida pela Constituição Federal  por garantir dois aspectos primordiais ao legislador constituinte: </a:t>
            </a:r>
            <a:r>
              <a:rPr lang="pt-BR" b="1" u="sng" dirty="0"/>
              <a:t>direitos e harmonia social</a:t>
            </a:r>
            <a:endParaRPr lang="pt-BR" b="1" dirty="0"/>
          </a:p>
          <a:p>
            <a:endParaRPr lang="pt-BR" b="1" dirty="0"/>
          </a:p>
          <a:p>
            <a:r>
              <a:rPr lang="pt-BR" b="1" dirty="0"/>
              <a:t>Agora, com tom de modernização, a reforma trabalhista propõe implementar novos princípios a nortearem as relações de trabalho.</a:t>
            </a:r>
            <a:endParaRPr lang="pt-BR" sz="1100" b="1" dirty="0"/>
          </a:p>
        </p:txBody>
      </p:sp>
    </p:spTree>
    <p:extLst>
      <p:ext uri="{BB962C8B-B14F-4D97-AF65-F5344CB8AC3E}">
        <p14:creationId xmlns:p14="http://schemas.microsoft.com/office/powerpoint/2010/main" val="351702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90A7E396-A5E4-44BC-9BB6-B0E9D90C89F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5" name="Imagem 4" descr="Uma imagem contendo clip-art&#10;&#10;Descrição gerada com muito alta confiança">
            <a:extLst>
              <a:ext uri="{FF2B5EF4-FFF2-40B4-BE49-F238E27FC236}">
                <a16:creationId xmlns:a16="http://schemas.microsoft.com/office/drawing/2014/main" id="{A48E8EB4-E508-43B4-9073-0DD750D6D3E8}"/>
              </a:ext>
            </a:extLst>
          </p:cNvPr>
          <p:cNvPicPr>
            <a:picLocks noChangeAspect="1"/>
          </p:cNvPicPr>
          <p:nvPr/>
        </p:nvPicPr>
        <p:blipFill>
          <a:blip r:embed="rId2"/>
          <a:stretch>
            <a:fillRect/>
          </a:stretch>
        </p:blipFill>
        <p:spPr>
          <a:xfrm>
            <a:off x="9112182" y="2896529"/>
            <a:ext cx="2913062" cy="2665141"/>
          </a:xfrm>
          <a:prstGeom prst="roundRect">
            <a:avLst>
              <a:gd name="adj" fmla="val 3876"/>
            </a:avLst>
          </a:prstGeom>
          <a:ln>
            <a:solidFill>
              <a:schemeClr val="accent1"/>
            </a:solidFill>
          </a:ln>
          <a:effectLst/>
        </p:spPr>
      </p:pic>
      <p:sp>
        <p:nvSpPr>
          <p:cNvPr id="2" name="Título 1">
            <a:extLst>
              <a:ext uri="{FF2B5EF4-FFF2-40B4-BE49-F238E27FC236}">
                <a16:creationId xmlns:a16="http://schemas.microsoft.com/office/drawing/2014/main" id="{B8292AAF-97EB-4629-AFF9-A5FF33A78661}"/>
              </a:ext>
            </a:extLst>
          </p:cNvPr>
          <p:cNvSpPr>
            <a:spLocks noGrp="1"/>
          </p:cNvSpPr>
          <p:nvPr>
            <p:ph type="title"/>
          </p:nvPr>
        </p:nvSpPr>
        <p:spPr>
          <a:xfrm>
            <a:off x="810000" y="447188"/>
            <a:ext cx="10571998" cy="970450"/>
          </a:xfrm>
        </p:spPr>
        <p:txBody>
          <a:bodyPr vert="horz" lIns="91440" tIns="45720" rIns="91440" bIns="45720" rtlCol="0" anchor="b">
            <a:normAutofit/>
          </a:bodyPr>
          <a:lstStyle/>
          <a:p>
            <a:pPr>
              <a:lnSpc>
                <a:spcPct val="90000"/>
              </a:lnSpc>
            </a:pPr>
            <a:r>
              <a:rPr lang="en-US" sz="3400"/>
              <a:t>Novos Parâmetros impostos pela Lei 13467/2017:</a:t>
            </a:r>
          </a:p>
        </p:txBody>
      </p:sp>
      <p:sp>
        <p:nvSpPr>
          <p:cNvPr id="3" name="CaixaDeTexto 2">
            <a:extLst>
              <a:ext uri="{FF2B5EF4-FFF2-40B4-BE49-F238E27FC236}">
                <a16:creationId xmlns:a16="http://schemas.microsoft.com/office/drawing/2014/main" id="{81CDCCAE-D4E8-4A53-A18E-A43A1F9AFA82}"/>
              </a:ext>
            </a:extLst>
          </p:cNvPr>
          <p:cNvSpPr txBox="1"/>
          <p:nvPr/>
        </p:nvSpPr>
        <p:spPr>
          <a:xfrm>
            <a:off x="129209" y="2295939"/>
            <a:ext cx="8885582" cy="4562061"/>
          </a:xfrm>
          <a:prstGeom prst="rect">
            <a:avLst/>
          </a:prstGeom>
        </p:spPr>
        <p:txBody>
          <a:bodyPr vert="horz" lIns="91440" tIns="45720" rIns="91440" bIns="45720" rtlCol="0" anchor="ctr">
            <a:normAutofit lnSpcReduction="10000"/>
          </a:bodyPr>
          <a:lstStyle/>
          <a:p>
            <a:pPr>
              <a:lnSpc>
                <a:spcPct val="90000"/>
              </a:lnSpc>
              <a:spcBef>
                <a:spcPct val="20000"/>
              </a:spcBef>
              <a:spcAft>
                <a:spcPts val="600"/>
              </a:spcAft>
              <a:buClr>
                <a:schemeClr val="accent1"/>
              </a:buClr>
              <a:buFont typeface="Wingdings 2" charset="2"/>
              <a:buChar char=""/>
            </a:pPr>
            <a:r>
              <a:rPr lang="en-US" sz="1600" b="1" dirty="0"/>
              <a:t>DOS CONTRATOS DE TRABALHO:</a:t>
            </a:r>
          </a:p>
          <a:p>
            <a:pPr>
              <a:lnSpc>
                <a:spcPct val="90000"/>
              </a:lnSpc>
              <a:spcBef>
                <a:spcPct val="20000"/>
              </a:spcBef>
              <a:spcAft>
                <a:spcPts val="600"/>
              </a:spcAft>
              <a:buClr>
                <a:schemeClr val="accent1"/>
              </a:buClr>
              <a:buFont typeface="Wingdings 2" charset="2"/>
              <a:buChar char=""/>
            </a:pPr>
            <a:endParaRPr lang="en-US" sz="1600" dirty="0"/>
          </a:p>
          <a:p>
            <a:pPr marL="285750" indent="-285750">
              <a:lnSpc>
                <a:spcPct val="90000"/>
              </a:lnSpc>
              <a:spcBef>
                <a:spcPct val="20000"/>
              </a:spcBef>
              <a:spcAft>
                <a:spcPts val="600"/>
              </a:spcAft>
              <a:buClr>
                <a:schemeClr val="accent1"/>
              </a:buClr>
              <a:buFont typeface="Wingdings 2" charset="2"/>
              <a:buChar char=""/>
            </a:pPr>
            <a:r>
              <a:rPr lang="en-US" sz="1600" b="1" u="sng" dirty="0"/>
              <a:t>REGRAS DE “TEMPO À DISPOSIÇÃO”</a:t>
            </a:r>
          </a:p>
          <a:p>
            <a:pPr>
              <a:lnSpc>
                <a:spcPct val="90000"/>
              </a:lnSpc>
              <a:spcBef>
                <a:spcPct val="20000"/>
              </a:spcBef>
              <a:spcAft>
                <a:spcPts val="600"/>
              </a:spcAft>
              <a:buClr>
                <a:schemeClr val="accent1"/>
              </a:buClr>
              <a:buFont typeface="Wingdings 2" charset="2"/>
              <a:buChar char=""/>
            </a:pPr>
            <a:r>
              <a:rPr lang="en-US" sz="1600" dirty="0"/>
              <a:t>	Altera </a:t>
            </a:r>
            <a:r>
              <a:rPr lang="en-US" sz="1600" dirty="0" err="1"/>
              <a:t>conceito</a:t>
            </a:r>
            <a:r>
              <a:rPr lang="en-US" sz="1600" dirty="0"/>
              <a:t> de tempo a </a:t>
            </a:r>
            <a:r>
              <a:rPr lang="en-US" sz="1600" dirty="0" err="1"/>
              <a:t>disposição</a:t>
            </a:r>
            <a:r>
              <a:rPr lang="en-US" sz="1600" dirty="0"/>
              <a:t>, </a:t>
            </a:r>
            <a:r>
              <a:rPr lang="en-US" sz="1600" dirty="0" err="1"/>
              <a:t>possibilitando</a:t>
            </a:r>
            <a:r>
              <a:rPr lang="en-US" sz="1600" dirty="0"/>
              <a:t> a </a:t>
            </a:r>
            <a:r>
              <a:rPr lang="en-US" sz="1600" dirty="0" err="1"/>
              <a:t>permanência</a:t>
            </a:r>
            <a:r>
              <a:rPr lang="en-US" sz="1600" dirty="0"/>
              <a:t> na </a:t>
            </a:r>
            <a:r>
              <a:rPr lang="en-US" sz="1600" dirty="0" err="1"/>
              <a:t>empresa</a:t>
            </a:r>
            <a:r>
              <a:rPr lang="en-US" sz="1600" dirty="0"/>
              <a:t> </a:t>
            </a:r>
            <a:r>
              <a:rPr lang="en-US" sz="1600" dirty="0" err="1"/>
              <a:t>sem</a:t>
            </a:r>
            <a:r>
              <a:rPr lang="en-US" sz="1600" dirty="0"/>
              <a:t> </a:t>
            </a:r>
            <a:r>
              <a:rPr lang="en-US" sz="1600" dirty="0" err="1"/>
              <a:t>contar</a:t>
            </a:r>
            <a:r>
              <a:rPr lang="en-US" sz="1600" dirty="0"/>
              <a:t> </a:t>
            </a:r>
            <a:r>
              <a:rPr lang="en-US" sz="1600" dirty="0" err="1"/>
              <a:t>como</a:t>
            </a:r>
            <a:r>
              <a:rPr lang="en-US" sz="1600" dirty="0"/>
              <a:t> </a:t>
            </a:r>
            <a:r>
              <a:rPr lang="en-US" sz="1600" dirty="0" err="1"/>
              <a:t>jornada</a:t>
            </a:r>
            <a:r>
              <a:rPr lang="en-US" sz="1600" dirty="0"/>
              <a:t> de </a:t>
            </a:r>
            <a:r>
              <a:rPr lang="en-US" sz="1600" dirty="0" err="1"/>
              <a:t>trabalho</a:t>
            </a:r>
            <a:r>
              <a:rPr lang="en-US" sz="1600" dirty="0"/>
              <a:t> </a:t>
            </a:r>
            <a:r>
              <a:rPr lang="en-US" sz="1600" dirty="0" err="1"/>
              <a:t>nas</a:t>
            </a:r>
            <a:r>
              <a:rPr lang="en-US" sz="1600" dirty="0"/>
              <a:t> </a:t>
            </a:r>
            <a:r>
              <a:rPr lang="en-US" sz="1600" dirty="0" err="1"/>
              <a:t>hipóteses</a:t>
            </a:r>
            <a:r>
              <a:rPr lang="en-US" sz="1600" dirty="0"/>
              <a:t> de:</a:t>
            </a:r>
          </a:p>
          <a:p>
            <a:pPr>
              <a:lnSpc>
                <a:spcPct val="90000"/>
              </a:lnSpc>
              <a:spcBef>
                <a:spcPct val="20000"/>
              </a:spcBef>
              <a:spcAft>
                <a:spcPts val="600"/>
              </a:spcAft>
              <a:buClr>
                <a:schemeClr val="accent1"/>
              </a:buClr>
              <a:buFont typeface="Wingdings 2" charset="2"/>
              <a:buChar char=""/>
            </a:pPr>
            <a:r>
              <a:rPr lang="en-US" sz="1600" dirty="0"/>
              <a:t>	I – </a:t>
            </a:r>
            <a:r>
              <a:rPr lang="en-US" sz="1600" dirty="0" err="1"/>
              <a:t>práticas</a:t>
            </a:r>
            <a:r>
              <a:rPr lang="en-US" sz="1600" dirty="0"/>
              <a:t> </a:t>
            </a:r>
            <a:r>
              <a:rPr lang="en-US" sz="1600" dirty="0" err="1"/>
              <a:t>religiosas</a:t>
            </a:r>
            <a:r>
              <a:rPr lang="en-US" sz="1600" dirty="0"/>
              <a:t>;  </a:t>
            </a:r>
          </a:p>
          <a:p>
            <a:pPr>
              <a:lnSpc>
                <a:spcPct val="90000"/>
              </a:lnSpc>
              <a:spcBef>
                <a:spcPct val="20000"/>
              </a:spcBef>
              <a:spcAft>
                <a:spcPts val="600"/>
              </a:spcAft>
              <a:buClr>
                <a:schemeClr val="accent1"/>
              </a:buClr>
              <a:buFont typeface="Wingdings 2" charset="2"/>
              <a:buChar char=""/>
            </a:pPr>
            <a:r>
              <a:rPr lang="en-US" sz="1600" dirty="0"/>
              <a:t>	II – </a:t>
            </a:r>
            <a:r>
              <a:rPr lang="en-US" sz="1600" dirty="0" err="1"/>
              <a:t>descanso</a:t>
            </a:r>
            <a:r>
              <a:rPr lang="en-US" sz="1600" dirty="0"/>
              <a:t>;  </a:t>
            </a:r>
          </a:p>
          <a:p>
            <a:pPr>
              <a:lnSpc>
                <a:spcPct val="90000"/>
              </a:lnSpc>
              <a:spcBef>
                <a:spcPct val="20000"/>
              </a:spcBef>
              <a:spcAft>
                <a:spcPts val="600"/>
              </a:spcAft>
              <a:buClr>
                <a:schemeClr val="accent1"/>
              </a:buClr>
              <a:buFont typeface="Wingdings 2" charset="2"/>
              <a:buChar char=""/>
            </a:pPr>
            <a:r>
              <a:rPr lang="en-US" sz="1600" dirty="0"/>
              <a:t>	III – </a:t>
            </a:r>
            <a:r>
              <a:rPr lang="en-US" sz="1600" dirty="0" err="1"/>
              <a:t>lazer</a:t>
            </a:r>
            <a:r>
              <a:rPr lang="en-US" sz="1600" dirty="0"/>
              <a:t>;  </a:t>
            </a:r>
          </a:p>
          <a:p>
            <a:pPr>
              <a:lnSpc>
                <a:spcPct val="90000"/>
              </a:lnSpc>
              <a:spcBef>
                <a:spcPct val="20000"/>
              </a:spcBef>
              <a:spcAft>
                <a:spcPts val="600"/>
              </a:spcAft>
              <a:buClr>
                <a:schemeClr val="accent1"/>
              </a:buClr>
              <a:buFont typeface="Wingdings 2" charset="2"/>
              <a:buChar char=""/>
            </a:pPr>
            <a:r>
              <a:rPr lang="en-US" sz="1600" dirty="0"/>
              <a:t>	IV – </a:t>
            </a:r>
            <a:r>
              <a:rPr lang="en-US" sz="1600" dirty="0" err="1"/>
              <a:t>estudo</a:t>
            </a:r>
            <a:r>
              <a:rPr lang="en-US" sz="1600" dirty="0"/>
              <a:t>;  </a:t>
            </a:r>
          </a:p>
          <a:p>
            <a:pPr>
              <a:lnSpc>
                <a:spcPct val="90000"/>
              </a:lnSpc>
              <a:spcBef>
                <a:spcPct val="20000"/>
              </a:spcBef>
              <a:spcAft>
                <a:spcPts val="600"/>
              </a:spcAft>
              <a:buClr>
                <a:schemeClr val="accent1"/>
              </a:buClr>
              <a:buFont typeface="Wingdings 2" charset="2"/>
              <a:buChar char=""/>
            </a:pPr>
            <a:r>
              <a:rPr lang="en-US" sz="1600" dirty="0"/>
              <a:t>	V – </a:t>
            </a:r>
            <a:r>
              <a:rPr lang="en-US" sz="1600" dirty="0" err="1"/>
              <a:t>alimentação</a:t>
            </a:r>
            <a:r>
              <a:rPr lang="en-US" sz="1600" dirty="0"/>
              <a:t>;  </a:t>
            </a:r>
          </a:p>
          <a:p>
            <a:pPr>
              <a:lnSpc>
                <a:spcPct val="90000"/>
              </a:lnSpc>
              <a:spcBef>
                <a:spcPct val="20000"/>
              </a:spcBef>
              <a:spcAft>
                <a:spcPts val="600"/>
              </a:spcAft>
              <a:buClr>
                <a:schemeClr val="accent1"/>
              </a:buClr>
              <a:buFont typeface="Wingdings 2" charset="2"/>
              <a:buChar char=""/>
            </a:pPr>
            <a:r>
              <a:rPr lang="en-US" sz="1600" dirty="0"/>
              <a:t>	VI – </a:t>
            </a:r>
            <a:r>
              <a:rPr lang="en-US" sz="1600" dirty="0" err="1"/>
              <a:t>atividades</a:t>
            </a:r>
            <a:r>
              <a:rPr lang="en-US" sz="1600" dirty="0"/>
              <a:t> de </a:t>
            </a:r>
            <a:r>
              <a:rPr lang="en-US" sz="1600" dirty="0" err="1"/>
              <a:t>relacionamento</a:t>
            </a:r>
            <a:r>
              <a:rPr lang="en-US" sz="1600" dirty="0"/>
              <a:t> social; </a:t>
            </a:r>
          </a:p>
          <a:p>
            <a:pPr>
              <a:lnSpc>
                <a:spcPct val="90000"/>
              </a:lnSpc>
              <a:spcBef>
                <a:spcPct val="20000"/>
              </a:spcBef>
              <a:spcAft>
                <a:spcPts val="600"/>
              </a:spcAft>
              <a:buClr>
                <a:schemeClr val="accent1"/>
              </a:buClr>
              <a:buFont typeface="Wingdings 2" charset="2"/>
              <a:buChar char=""/>
            </a:pPr>
            <a:r>
              <a:rPr lang="en-US" sz="1600" dirty="0"/>
              <a:t>	VII – </a:t>
            </a:r>
            <a:r>
              <a:rPr lang="en-US" sz="1600" dirty="0" err="1"/>
              <a:t>higiene</a:t>
            </a:r>
            <a:r>
              <a:rPr lang="en-US" sz="1600" dirty="0"/>
              <a:t> </a:t>
            </a:r>
            <a:r>
              <a:rPr lang="en-US" sz="1600" dirty="0" err="1"/>
              <a:t>pessoal</a:t>
            </a:r>
            <a:r>
              <a:rPr lang="en-US" sz="1600" dirty="0"/>
              <a:t>;  </a:t>
            </a:r>
          </a:p>
          <a:p>
            <a:pPr>
              <a:lnSpc>
                <a:spcPct val="90000"/>
              </a:lnSpc>
              <a:spcBef>
                <a:spcPct val="20000"/>
              </a:spcBef>
              <a:spcAft>
                <a:spcPts val="600"/>
              </a:spcAft>
              <a:buClr>
                <a:schemeClr val="accent1"/>
              </a:buClr>
              <a:buFont typeface="Wingdings 2" charset="2"/>
              <a:buChar char=""/>
            </a:pPr>
            <a:r>
              <a:rPr lang="en-US" sz="1600" dirty="0"/>
              <a:t>	VIII – </a:t>
            </a:r>
            <a:r>
              <a:rPr lang="en-US" sz="1600" dirty="0" err="1"/>
              <a:t>troca</a:t>
            </a:r>
            <a:r>
              <a:rPr lang="en-US" sz="1600" dirty="0"/>
              <a:t> de </a:t>
            </a:r>
            <a:r>
              <a:rPr lang="en-US" sz="1600" dirty="0" err="1"/>
              <a:t>roupa</a:t>
            </a:r>
            <a:r>
              <a:rPr lang="en-US" sz="1600" dirty="0"/>
              <a:t> </a:t>
            </a:r>
            <a:r>
              <a:rPr lang="en-US" sz="1600" dirty="0" err="1"/>
              <a:t>ou</a:t>
            </a:r>
            <a:r>
              <a:rPr lang="en-US" sz="1600" dirty="0"/>
              <a:t> </a:t>
            </a:r>
            <a:r>
              <a:rPr lang="en-US" sz="1600" dirty="0" err="1"/>
              <a:t>uniforme</a:t>
            </a:r>
            <a:r>
              <a:rPr lang="en-US" sz="1600" dirty="0"/>
              <a:t>, </a:t>
            </a:r>
            <a:r>
              <a:rPr lang="en-US" sz="1600" dirty="0" err="1"/>
              <a:t>quando</a:t>
            </a:r>
            <a:r>
              <a:rPr lang="en-US" sz="1600" dirty="0"/>
              <a:t> </a:t>
            </a:r>
            <a:r>
              <a:rPr lang="en-US" sz="1600" dirty="0" err="1"/>
              <a:t>não</a:t>
            </a:r>
            <a:r>
              <a:rPr lang="en-US" sz="1600" dirty="0"/>
              <a:t> </a:t>
            </a:r>
            <a:r>
              <a:rPr lang="en-US" sz="1600" dirty="0" err="1"/>
              <a:t>houver</a:t>
            </a:r>
            <a:r>
              <a:rPr lang="en-US" sz="1600" dirty="0"/>
              <a:t> </a:t>
            </a:r>
            <a:r>
              <a:rPr lang="en-US" sz="1600" dirty="0" err="1"/>
              <a:t>obrigatoriedade</a:t>
            </a:r>
            <a:r>
              <a:rPr lang="en-US" sz="1600" dirty="0"/>
              <a:t> de </a:t>
            </a:r>
            <a:r>
              <a:rPr lang="en-US" sz="1600" dirty="0" err="1"/>
              <a:t>realizar</a:t>
            </a:r>
            <a:r>
              <a:rPr lang="en-US" sz="1600" dirty="0"/>
              <a:t> a </a:t>
            </a:r>
            <a:r>
              <a:rPr lang="en-US" sz="1600" dirty="0" err="1"/>
              <a:t>troca</a:t>
            </a:r>
            <a:r>
              <a:rPr lang="en-US" sz="1600" dirty="0"/>
              <a:t> na </a:t>
            </a:r>
            <a:r>
              <a:rPr lang="en-US" sz="1600" dirty="0" err="1"/>
              <a:t>empresa</a:t>
            </a:r>
            <a:r>
              <a:rPr lang="en-US" sz="1600" dirty="0"/>
              <a:t>.</a:t>
            </a:r>
          </a:p>
          <a:p>
            <a:pPr>
              <a:lnSpc>
                <a:spcPct val="90000"/>
              </a:lnSpc>
              <a:spcBef>
                <a:spcPct val="20000"/>
              </a:spcBef>
              <a:spcAft>
                <a:spcPts val="600"/>
              </a:spcAft>
              <a:buClr>
                <a:schemeClr val="accent1"/>
              </a:buClr>
              <a:buFont typeface="Wingdings 2" charset="2"/>
              <a:buChar char=""/>
            </a:pPr>
            <a:endParaRPr lang="en-US" sz="1600" dirty="0"/>
          </a:p>
        </p:txBody>
      </p:sp>
    </p:spTree>
    <p:extLst>
      <p:ext uri="{BB962C8B-B14F-4D97-AF65-F5344CB8AC3E}">
        <p14:creationId xmlns:p14="http://schemas.microsoft.com/office/powerpoint/2010/main" val="288985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3" name="Retângulo 2">
            <a:extLst>
              <a:ext uri="{FF2B5EF4-FFF2-40B4-BE49-F238E27FC236}">
                <a16:creationId xmlns:a16="http://schemas.microsoft.com/office/drawing/2014/main" id="{544E6B90-18C5-4CE5-BDD8-AD9CC5B3A3BC}"/>
              </a:ext>
            </a:extLst>
          </p:cNvPr>
          <p:cNvSpPr/>
          <p:nvPr/>
        </p:nvSpPr>
        <p:spPr>
          <a:xfrm>
            <a:off x="487680" y="2504039"/>
            <a:ext cx="11204448" cy="2308324"/>
          </a:xfrm>
          <a:prstGeom prst="rect">
            <a:avLst/>
          </a:prstGeom>
        </p:spPr>
        <p:txBody>
          <a:bodyPr wrap="square">
            <a:spAutoFit/>
          </a:bodyPr>
          <a:lstStyle/>
          <a:p>
            <a:r>
              <a:rPr lang="pt-BR" b="1" dirty="0"/>
              <a:t>DOS CONTRATOS DE TRABALHO:</a:t>
            </a:r>
          </a:p>
          <a:p>
            <a:endParaRPr lang="pt-BR" dirty="0"/>
          </a:p>
          <a:p>
            <a:pPr marL="285750" indent="-285750">
              <a:buFont typeface="Wingdings" panose="05000000000000000000" pitchFamily="2" charset="2"/>
              <a:buChar char="ü"/>
            </a:pPr>
            <a:r>
              <a:rPr lang="pt-BR" b="1" u="sng" dirty="0"/>
              <a:t>REGRAS DE “TEMPO À DISPOSIÇÃO”</a:t>
            </a:r>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r>
              <a:rPr lang="pt-BR" dirty="0"/>
              <a:t>Tenta descaracterizar a hora </a:t>
            </a:r>
            <a:r>
              <a:rPr lang="pt-BR" i="1" dirty="0"/>
              <a:t>in itinere</a:t>
            </a:r>
            <a:r>
              <a:rPr lang="pt-BR" dirty="0"/>
              <a:t> ao estabelecer que o tempo de deslocamento entre a residência do trabalhador e o local de serviços, mesmo que distante e não servido por transporte regular, não será considerado como jornada de trabalho por não representar que o trabalhador esteja à disposição do empregador</a:t>
            </a:r>
          </a:p>
        </p:txBody>
      </p:sp>
    </p:spTree>
    <p:extLst>
      <p:ext uri="{BB962C8B-B14F-4D97-AF65-F5344CB8AC3E}">
        <p14:creationId xmlns:p14="http://schemas.microsoft.com/office/powerpoint/2010/main" val="110470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7A8E6-045C-43B4-A4B2-6B7899233645}"/>
              </a:ext>
            </a:extLst>
          </p:cNvPr>
          <p:cNvSpPr>
            <a:spLocks noGrp="1"/>
          </p:cNvSpPr>
          <p:nvPr>
            <p:ph type="title"/>
          </p:nvPr>
        </p:nvSpPr>
        <p:spPr/>
        <p:txBody>
          <a:bodyPr/>
          <a:lstStyle/>
          <a:p>
            <a:r>
              <a:rPr lang="pt-BR" dirty="0"/>
              <a:t>Novos Parâmetros impostos pela Lei 13467/2017:</a:t>
            </a:r>
          </a:p>
        </p:txBody>
      </p:sp>
      <p:sp>
        <p:nvSpPr>
          <p:cNvPr id="3" name="Retângulo 2">
            <a:extLst>
              <a:ext uri="{FF2B5EF4-FFF2-40B4-BE49-F238E27FC236}">
                <a16:creationId xmlns:a16="http://schemas.microsoft.com/office/drawing/2014/main" id="{544E6B90-18C5-4CE5-BDD8-AD9CC5B3A3BC}"/>
              </a:ext>
            </a:extLst>
          </p:cNvPr>
          <p:cNvSpPr/>
          <p:nvPr/>
        </p:nvSpPr>
        <p:spPr>
          <a:xfrm>
            <a:off x="487680" y="2504039"/>
            <a:ext cx="11204448" cy="4247317"/>
          </a:xfrm>
          <a:prstGeom prst="rect">
            <a:avLst/>
          </a:prstGeom>
        </p:spPr>
        <p:txBody>
          <a:bodyPr wrap="square">
            <a:spAutoFit/>
          </a:bodyPr>
          <a:lstStyle/>
          <a:p>
            <a:r>
              <a:rPr lang="pt-BR" b="1" dirty="0"/>
              <a:t>DOS CONTRATOS DE TRABALHO:</a:t>
            </a:r>
          </a:p>
          <a:p>
            <a:endParaRPr lang="pt-BR" dirty="0"/>
          </a:p>
          <a:p>
            <a:pPr marL="285750" indent="-285750">
              <a:buFont typeface="Wingdings" panose="05000000000000000000" pitchFamily="2" charset="2"/>
              <a:buChar char="ü"/>
            </a:pPr>
            <a:r>
              <a:rPr lang="pt-BR" dirty="0"/>
              <a:t>Novas regras para </a:t>
            </a:r>
            <a:r>
              <a:rPr lang="pt-BR" b="1" u="sng" dirty="0"/>
              <a:t>TRABALHO EM REGIME DE TEMPO PARCIAL</a:t>
            </a:r>
            <a:endParaRPr lang="pt-BR" dirty="0"/>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r>
              <a:rPr lang="pt-BR" dirty="0"/>
              <a:t>trabalho em regime de tempo parcial aquele cuja </a:t>
            </a:r>
            <a:r>
              <a:rPr lang="pt-BR" u="sng" dirty="0"/>
              <a:t>duração não exceda a trinta horas semanais</a:t>
            </a:r>
            <a:r>
              <a:rPr lang="pt-BR" dirty="0"/>
              <a:t>, sem a possibilidade de horas suplementares semanais, ou, ainda, aquele cuja </a:t>
            </a:r>
            <a:r>
              <a:rPr lang="pt-BR" u="sng" dirty="0"/>
              <a:t>duração não exceda a vinte e seis horas semanais, com a possibilidade de acréscimo de até seis horas suplementares semanais</a:t>
            </a:r>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r>
              <a:rPr lang="pt-BR" dirty="0"/>
              <a:t>- altera o limite da jornada</a:t>
            </a:r>
          </a:p>
          <a:p>
            <a:pPr marL="285750" indent="-285750">
              <a:buFont typeface="Wingdings" panose="05000000000000000000" pitchFamily="2" charset="2"/>
              <a:buChar char="ü"/>
            </a:pPr>
            <a:r>
              <a:rPr lang="pt-BR" dirty="0"/>
              <a:t>Permite a realização de horas extras</a:t>
            </a:r>
          </a:p>
          <a:p>
            <a:pPr marL="285750" indent="-285750">
              <a:buFont typeface="Wingdings" panose="05000000000000000000" pitchFamily="2" charset="2"/>
              <a:buChar char="ü"/>
            </a:pPr>
            <a:r>
              <a:rPr lang="pt-BR" dirty="0"/>
              <a:t>Permissão de compensação das horas extras</a:t>
            </a:r>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r>
              <a:rPr lang="pt-BR" b="1" u="sng" dirty="0"/>
              <a:t>MANUTENÇÃO DO MODELO DE JORNADA REDUZIDA E JORNADA TEMPO PARCIAL </a:t>
            </a:r>
            <a:r>
              <a:rPr lang="pt-BR" dirty="0"/>
              <a:t>para garantir segurança jurídica, inclusive, aos contratos em curso</a:t>
            </a:r>
          </a:p>
        </p:txBody>
      </p:sp>
    </p:spTree>
    <p:extLst>
      <p:ext uri="{BB962C8B-B14F-4D97-AF65-F5344CB8AC3E}">
        <p14:creationId xmlns:p14="http://schemas.microsoft.com/office/powerpoint/2010/main" val="3180711088"/>
      </p:ext>
    </p:extLst>
  </p:cSld>
  <p:clrMapOvr>
    <a:masterClrMapping/>
  </p:clrMapOvr>
</p:sld>
</file>

<file path=ppt/theme/theme1.xml><?xml version="1.0" encoding="utf-8"?>
<a:theme xmlns:a="http://schemas.openxmlformats.org/drawingml/2006/main" name="Citável">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tável">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dro Congelad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TM03457503[[fn=Citável]]</Template>
  <TotalTime>462</TotalTime>
  <Words>3167</Words>
  <Application>Microsoft Office PowerPoint</Application>
  <PresentationFormat>Widescreen</PresentationFormat>
  <Paragraphs>288</Paragraphs>
  <Slides>30</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30</vt:i4>
      </vt:variant>
    </vt:vector>
  </HeadingPairs>
  <TitlesOfParts>
    <vt:vector size="37" baseType="lpstr">
      <vt:lpstr>Arial</vt:lpstr>
      <vt:lpstr>Calibri</vt:lpstr>
      <vt:lpstr>Century Gothic</vt:lpstr>
      <vt:lpstr>Courier New</vt:lpstr>
      <vt:lpstr>Wingdings</vt:lpstr>
      <vt:lpstr>Wingdings 2</vt:lpstr>
      <vt:lpstr>Citável</vt:lpstr>
      <vt:lpstr>REFORMA TRABALHISTA: apontamentos da Lei nº 13.467/17</vt:lpstr>
      <vt:lpstr>NECESSIDADE DE MODERNINZAÇÃO DA LEGISLAÇÃO TRABALHISTA:</vt:lpstr>
      <vt:lpstr>NECESSIDADE DE MODERNINZAÇÃO DA LEGISLAÇÃO TRABALHISTA:</vt:lpstr>
      <vt:lpstr>NECESSIDADE DE MODERNINZAÇÃO DA LEGISLAÇÃO TRABALHISTA:</vt:lpstr>
      <vt:lpstr>NECESSIDADE DE MODERNINZAÇÃO DA LEGISLAÇÃO TRABALHISTA:</vt:lpstr>
      <vt:lpstr>NECESSIDADE DE MODERNINZAÇÃO DA LEGISLAÇÃO TRABALHISTA:</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Novos Parâmetros impostos pela Lei 13467/2017:</vt:lpstr>
      <vt:lpstr>O que queremos para nosso futuro?  Muito obrigado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TRABALHISTA</dc:title>
  <dc:creator>Emerson Ferreira Domingues</dc:creator>
  <cp:lastModifiedBy>Emerson Ferreira Domingues</cp:lastModifiedBy>
  <cp:revision>44</cp:revision>
  <dcterms:created xsi:type="dcterms:W3CDTF">2017-06-25T23:07:24Z</dcterms:created>
  <dcterms:modified xsi:type="dcterms:W3CDTF">2017-11-21T18:46:07Z</dcterms:modified>
</cp:coreProperties>
</file>